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3"/>
  </p:notesMasterIdLst>
  <p:sldIdLst>
    <p:sldId id="397" r:id="rId2"/>
    <p:sldId id="556" r:id="rId3"/>
    <p:sldId id="553" r:id="rId4"/>
    <p:sldId id="401" r:id="rId5"/>
    <p:sldId id="540" r:id="rId6"/>
    <p:sldId id="546" r:id="rId7"/>
    <p:sldId id="554" r:id="rId8"/>
    <p:sldId id="474" r:id="rId9"/>
    <p:sldId id="550" r:id="rId10"/>
    <p:sldId id="551" r:id="rId11"/>
    <p:sldId id="552" r:id="rId12"/>
    <p:sldId id="541" r:id="rId13"/>
    <p:sldId id="547" r:id="rId14"/>
    <p:sldId id="555" r:id="rId15"/>
    <p:sldId id="548" r:id="rId16"/>
    <p:sldId id="543" r:id="rId17"/>
    <p:sldId id="549" r:id="rId18"/>
    <p:sldId id="544" r:id="rId19"/>
    <p:sldId id="545" r:id="rId20"/>
    <p:sldId id="504" r:id="rId21"/>
    <p:sldId id="466" r:id="rId22"/>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23E"/>
    <a:srgbClr val="33CC33"/>
    <a:srgbClr val="FF6600"/>
    <a:srgbClr val="FF505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2" autoAdjust="0"/>
    <p:restoredTop sz="64183" autoAdjust="0"/>
  </p:normalViewPr>
  <p:slideViewPr>
    <p:cSldViewPr snapToGrid="0">
      <p:cViewPr varScale="1">
        <p:scale>
          <a:sx n="81" d="100"/>
          <a:sy n="81" d="100"/>
        </p:scale>
        <p:origin x="1878" y="90"/>
      </p:cViewPr>
      <p:guideLst>
        <p:guide orient="horz" pos="2160"/>
        <p:guide pos="3840"/>
      </p:guideLst>
    </p:cSldViewPr>
  </p:slideViewPr>
  <p:outlineViewPr>
    <p:cViewPr>
      <p:scale>
        <a:sx n="33" d="100"/>
        <a:sy n="33" d="100"/>
      </p:scale>
      <p:origin x="0" y="-928"/>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p:scale>
          <a:sx n="137" d="100"/>
          <a:sy n="137" d="100"/>
        </p:scale>
        <p:origin x="2472"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11"/>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1"/>
            <a:ext cx="2971800" cy="499011"/>
          </a:xfrm>
          <a:prstGeom prst="rect">
            <a:avLst/>
          </a:prstGeom>
        </p:spPr>
        <p:txBody>
          <a:bodyPr vert="horz" lIns="91440" tIns="45720" rIns="91440" bIns="45720" rtlCol="0"/>
          <a:lstStyle>
            <a:lvl1pPr algn="r">
              <a:defRPr sz="1200"/>
            </a:lvl1pPr>
          </a:lstStyle>
          <a:p>
            <a:fld id="{062FBB7F-89FC-4B3C-BD67-5952AC8956CA}" type="datetimeFigureOut">
              <a:rPr lang="en-AU" smtClean="0"/>
              <a:t>5/07/2023</a:t>
            </a:fld>
            <a:endParaRPr lang="en-AU"/>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6678"/>
            <a:ext cx="2971800" cy="49901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9446678"/>
            <a:ext cx="2971800" cy="499010"/>
          </a:xfrm>
          <a:prstGeom prst="rect">
            <a:avLst/>
          </a:prstGeom>
        </p:spPr>
        <p:txBody>
          <a:bodyPr vert="horz" lIns="91440" tIns="45720" rIns="91440" bIns="45720" rtlCol="0" anchor="b"/>
          <a:lstStyle>
            <a:lvl1pPr algn="r">
              <a:defRPr sz="1200"/>
            </a:lvl1pPr>
          </a:lstStyle>
          <a:p>
            <a:fld id="{697A4089-CF84-4553-8F9C-612ABCAEE239}" type="slidenum">
              <a:rPr lang="en-AU" smtClean="0"/>
              <a:t>‹#›</a:t>
            </a:fld>
            <a:endParaRPr lang="en-AU"/>
          </a:p>
        </p:txBody>
      </p:sp>
    </p:spTree>
    <p:extLst>
      <p:ext uri="{BB962C8B-B14F-4D97-AF65-F5344CB8AC3E}">
        <p14:creationId xmlns:p14="http://schemas.microsoft.com/office/powerpoint/2010/main" val="766457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97A4089-CF84-4553-8F9C-612ABCAEE239}" type="slidenum">
              <a:rPr lang="en-AU" smtClean="0"/>
              <a:t>1</a:t>
            </a:fld>
            <a:endParaRPr lang="en-AU"/>
          </a:p>
        </p:txBody>
      </p:sp>
    </p:spTree>
    <p:extLst>
      <p:ext uri="{BB962C8B-B14F-4D97-AF65-F5344CB8AC3E}">
        <p14:creationId xmlns:p14="http://schemas.microsoft.com/office/powerpoint/2010/main" val="231940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1243013"/>
            <a:ext cx="5969000" cy="3357562"/>
          </a:xfrm>
        </p:spPr>
      </p:sp>
      <p:sp>
        <p:nvSpPr>
          <p:cNvPr id="3" name="Notes Placeholder 2"/>
          <p:cNvSpPr>
            <a:spLocks noGrp="1"/>
          </p:cNvSpPr>
          <p:nvPr>
            <p:ph type="body" idx="1"/>
          </p:nvPr>
        </p:nvSpPr>
        <p:spPr/>
        <p:txBody>
          <a:bodyPr/>
          <a:lstStyle/>
          <a:p>
            <a:endParaRPr lang="en-AU" dirty="0"/>
          </a:p>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2</a:t>
            </a:fld>
            <a:endParaRPr lang="en-AU"/>
          </a:p>
        </p:txBody>
      </p:sp>
    </p:spTree>
    <p:extLst>
      <p:ext uri="{BB962C8B-B14F-4D97-AF65-F5344CB8AC3E}">
        <p14:creationId xmlns:p14="http://schemas.microsoft.com/office/powerpoint/2010/main" val="3458921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7A4089-CF84-4553-8F9C-612ABCAEE239}" type="slidenum">
              <a:rPr lang="en-AU" smtClean="0"/>
              <a:t>3</a:t>
            </a:fld>
            <a:endParaRPr lang="en-AU"/>
          </a:p>
        </p:txBody>
      </p:sp>
    </p:spTree>
    <p:extLst>
      <p:ext uri="{BB962C8B-B14F-4D97-AF65-F5344CB8AC3E}">
        <p14:creationId xmlns:p14="http://schemas.microsoft.com/office/powerpoint/2010/main" val="3100306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1243013"/>
            <a:ext cx="5969000" cy="3357562"/>
          </a:xfrm>
        </p:spPr>
      </p:sp>
      <p:sp>
        <p:nvSpPr>
          <p:cNvPr id="3" name="Notes Placeholder 2"/>
          <p:cNvSpPr>
            <a:spLocks noGrp="1"/>
          </p:cNvSpPr>
          <p:nvPr>
            <p:ph type="body" idx="1"/>
          </p:nvPr>
        </p:nvSpPr>
        <p:spPr/>
        <p:txBody>
          <a:bodyPr/>
          <a:lstStyle/>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4</a:t>
            </a:fld>
            <a:endParaRPr lang="en-AU"/>
          </a:p>
        </p:txBody>
      </p:sp>
    </p:spTree>
    <p:extLst>
      <p:ext uri="{BB962C8B-B14F-4D97-AF65-F5344CB8AC3E}">
        <p14:creationId xmlns:p14="http://schemas.microsoft.com/office/powerpoint/2010/main" val="103100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1243013"/>
            <a:ext cx="5969000" cy="3357562"/>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5</a:t>
            </a:fld>
            <a:endParaRPr lang="en-AU"/>
          </a:p>
        </p:txBody>
      </p:sp>
    </p:spTree>
    <p:extLst>
      <p:ext uri="{BB962C8B-B14F-4D97-AF65-F5344CB8AC3E}">
        <p14:creationId xmlns:p14="http://schemas.microsoft.com/office/powerpoint/2010/main" val="2536714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1243013"/>
            <a:ext cx="5969000" cy="3357562"/>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6</a:t>
            </a:fld>
            <a:endParaRPr lang="en-AU"/>
          </a:p>
        </p:txBody>
      </p:sp>
    </p:spTree>
    <p:extLst>
      <p:ext uri="{BB962C8B-B14F-4D97-AF65-F5344CB8AC3E}">
        <p14:creationId xmlns:p14="http://schemas.microsoft.com/office/powerpoint/2010/main" val="3324215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1243013"/>
            <a:ext cx="5969000" cy="3357562"/>
          </a:xfrm>
        </p:spPr>
      </p:sp>
      <p:sp>
        <p:nvSpPr>
          <p:cNvPr id="3" name="Notes Placeholder 2"/>
          <p:cNvSpPr>
            <a:spLocks noGrp="1"/>
          </p:cNvSpPr>
          <p:nvPr>
            <p:ph type="body" idx="1"/>
          </p:nvPr>
        </p:nvSpPr>
        <p:spPr/>
        <p:txBody>
          <a:bodyPr/>
          <a:lstStyle/>
          <a:p>
            <a:endParaRPr lang="en-AU" dirty="0"/>
          </a:p>
          <a:p>
            <a:pPr marL="0" indent="0">
              <a:buFont typeface="Arial" panose="020B0604020202020204" pitchFamily="34" charset="0"/>
              <a:buNone/>
            </a:pPr>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7</a:t>
            </a:fld>
            <a:endParaRPr lang="en-AU"/>
          </a:p>
        </p:txBody>
      </p:sp>
    </p:spTree>
    <p:extLst>
      <p:ext uri="{BB962C8B-B14F-4D97-AF65-F5344CB8AC3E}">
        <p14:creationId xmlns:p14="http://schemas.microsoft.com/office/powerpoint/2010/main" val="2668725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8</a:t>
            </a:fld>
            <a:endParaRPr lang="en-AU"/>
          </a:p>
        </p:txBody>
      </p:sp>
    </p:spTree>
    <p:extLst>
      <p:ext uri="{BB962C8B-B14F-4D97-AF65-F5344CB8AC3E}">
        <p14:creationId xmlns:p14="http://schemas.microsoft.com/office/powerpoint/2010/main" val="3176230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9</a:t>
            </a:fld>
            <a:endParaRPr lang="en-AU"/>
          </a:p>
        </p:txBody>
      </p:sp>
    </p:spTree>
    <p:extLst>
      <p:ext uri="{BB962C8B-B14F-4D97-AF65-F5344CB8AC3E}">
        <p14:creationId xmlns:p14="http://schemas.microsoft.com/office/powerpoint/2010/main" val="78213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10</a:t>
            </a:fld>
            <a:endParaRPr lang="en-AU"/>
          </a:p>
        </p:txBody>
      </p:sp>
    </p:spTree>
    <p:extLst>
      <p:ext uri="{BB962C8B-B14F-4D97-AF65-F5344CB8AC3E}">
        <p14:creationId xmlns:p14="http://schemas.microsoft.com/office/powerpoint/2010/main" val="2257880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11</a:t>
            </a:fld>
            <a:endParaRPr lang="en-AU"/>
          </a:p>
        </p:txBody>
      </p:sp>
    </p:spTree>
    <p:extLst>
      <p:ext uri="{BB962C8B-B14F-4D97-AF65-F5344CB8AC3E}">
        <p14:creationId xmlns:p14="http://schemas.microsoft.com/office/powerpoint/2010/main" val="1837159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12</a:t>
            </a:fld>
            <a:endParaRPr lang="en-AU"/>
          </a:p>
        </p:txBody>
      </p:sp>
    </p:spTree>
    <p:extLst>
      <p:ext uri="{BB962C8B-B14F-4D97-AF65-F5344CB8AC3E}">
        <p14:creationId xmlns:p14="http://schemas.microsoft.com/office/powerpoint/2010/main" val="2369973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13</a:t>
            </a:fld>
            <a:endParaRPr lang="en-AU"/>
          </a:p>
        </p:txBody>
      </p:sp>
    </p:spTree>
    <p:extLst>
      <p:ext uri="{BB962C8B-B14F-4D97-AF65-F5344CB8AC3E}">
        <p14:creationId xmlns:p14="http://schemas.microsoft.com/office/powerpoint/2010/main" val="3935382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14</a:t>
            </a:fld>
            <a:endParaRPr lang="en-AU"/>
          </a:p>
        </p:txBody>
      </p:sp>
    </p:spTree>
    <p:extLst>
      <p:ext uri="{BB962C8B-B14F-4D97-AF65-F5344CB8AC3E}">
        <p14:creationId xmlns:p14="http://schemas.microsoft.com/office/powerpoint/2010/main" val="1417605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15</a:t>
            </a:fld>
            <a:endParaRPr lang="en-AU"/>
          </a:p>
        </p:txBody>
      </p:sp>
    </p:spTree>
    <p:extLst>
      <p:ext uri="{BB962C8B-B14F-4D97-AF65-F5344CB8AC3E}">
        <p14:creationId xmlns:p14="http://schemas.microsoft.com/office/powerpoint/2010/main" val="1081682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16</a:t>
            </a:fld>
            <a:endParaRPr lang="en-AU"/>
          </a:p>
        </p:txBody>
      </p:sp>
    </p:spTree>
    <p:extLst>
      <p:ext uri="{BB962C8B-B14F-4D97-AF65-F5344CB8AC3E}">
        <p14:creationId xmlns:p14="http://schemas.microsoft.com/office/powerpoint/2010/main" val="3002569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17</a:t>
            </a:fld>
            <a:endParaRPr lang="en-AU"/>
          </a:p>
        </p:txBody>
      </p:sp>
    </p:spTree>
    <p:extLst>
      <p:ext uri="{BB962C8B-B14F-4D97-AF65-F5344CB8AC3E}">
        <p14:creationId xmlns:p14="http://schemas.microsoft.com/office/powerpoint/2010/main" val="1418924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18</a:t>
            </a:fld>
            <a:endParaRPr lang="en-AU"/>
          </a:p>
        </p:txBody>
      </p:sp>
    </p:spTree>
    <p:extLst>
      <p:ext uri="{BB962C8B-B14F-4D97-AF65-F5344CB8AC3E}">
        <p14:creationId xmlns:p14="http://schemas.microsoft.com/office/powerpoint/2010/main" val="4148587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04913"/>
            <a:ext cx="5951538" cy="3348037"/>
          </a:xfrm>
        </p:spPr>
      </p:sp>
      <p:sp>
        <p:nvSpPr>
          <p:cNvPr id="3" name="Notes Placeholder 2"/>
          <p:cNvSpPr>
            <a:spLocks noGrp="1"/>
          </p:cNvSpPr>
          <p:nvPr>
            <p:ph type="body" idx="1"/>
          </p:nvPr>
        </p:nvSpPr>
        <p:spPr/>
        <p:txBody>
          <a:bodyPr/>
          <a:lstStyle/>
          <a:p>
            <a:endParaRPr lang="en-AU" dirty="0"/>
          </a:p>
          <a:p>
            <a:endParaRPr lang="en-AU" dirty="0"/>
          </a:p>
        </p:txBody>
      </p:sp>
      <p:sp>
        <p:nvSpPr>
          <p:cNvPr id="4" name="Slide Number Placeholder 3"/>
          <p:cNvSpPr>
            <a:spLocks noGrp="1"/>
          </p:cNvSpPr>
          <p:nvPr>
            <p:ph type="sldNum" sz="quarter" idx="10"/>
          </p:nvPr>
        </p:nvSpPr>
        <p:spPr/>
        <p:txBody>
          <a:bodyPr/>
          <a:lstStyle/>
          <a:p>
            <a:fld id="{697A4089-CF84-4553-8F9C-612ABCAEE239}" type="slidenum">
              <a:rPr lang="en-AU" smtClean="0"/>
              <a:t>19</a:t>
            </a:fld>
            <a:endParaRPr lang="en-AU"/>
          </a:p>
        </p:txBody>
      </p:sp>
    </p:spTree>
    <p:extLst>
      <p:ext uri="{BB962C8B-B14F-4D97-AF65-F5344CB8AC3E}">
        <p14:creationId xmlns:p14="http://schemas.microsoft.com/office/powerpoint/2010/main" val="3660577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highlight>
                <a:srgbClr val="FFFF00"/>
              </a:highlight>
            </a:endParaRPr>
          </a:p>
        </p:txBody>
      </p:sp>
      <p:sp>
        <p:nvSpPr>
          <p:cNvPr id="4" name="Slide Number Placeholder 3"/>
          <p:cNvSpPr>
            <a:spLocks noGrp="1"/>
          </p:cNvSpPr>
          <p:nvPr>
            <p:ph type="sldNum" sz="quarter" idx="10"/>
          </p:nvPr>
        </p:nvSpPr>
        <p:spPr/>
        <p:txBody>
          <a:bodyPr/>
          <a:lstStyle/>
          <a:p>
            <a:fld id="{697A4089-CF84-4553-8F9C-612ABCAEE239}" type="slidenum">
              <a:rPr lang="en-AU" smtClean="0"/>
              <a:t>20</a:t>
            </a:fld>
            <a:endParaRPr lang="en-AU"/>
          </a:p>
        </p:txBody>
      </p:sp>
    </p:spTree>
    <p:extLst>
      <p:ext uri="{BB962C8B-B14F-4D97-AF65-F5344CB8AC3E}">
        <p14:creationId xmlns:p14="http://schemas.microsoft.com/office/powerpoint/2010/main" val="2143729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7A4089-CF84-4553-8F9C-612ABCAEE239}" type="slidenum">
              <a:rPr lang="en-AU" smtClean="0"/>
              <a:t>21</a:t>
            </a:fld>
            <a:endParaRPr lang="en-AU"/>
          </a:p>
        </p:txBody>
      </p:sp>
    </p:spTree>
    <p:extLst>
      <p:ext uri="{BB962C8B-B14F-4D97-AF65-F5344CB8AC3E}">
        <p14:creationId xmlns:p14="http://schemas.microsoft.com/office/powerpoint/2010/main" val="33169475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711327-6B1C-8940-B5AE-FC51E19F60A8}" type="datetime1">
              <a:rPr lang="en-AU" smtClean="0"/>
              <a:t>5/07/2023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A67333C-E24A-4CE4-92AC-9EED2203B357}" type="slidenum">
              <a:rPr lang="en-AU" smtClean="0"/>
              <a:t>‹#›</a:t>
            </a:fld>
            <a:endParaRPr lang="en-AU"/>
          </a:p>
        </p:txBody>
      </p:sp>
    </p:spTree>
    <p:extLst>
      <p:ext uri="{BB962C8B-B14F-4D97-AF65-F5344CB8AC3E}">
        <p14:creationId xmlns:p14="http://schemas.microsoft.com/office/powerpoint/2010/main" val="900577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9A0A0E-9436-2A41-BF37-4D0E75D34612}" type="datetime1">
              <a:rPr lang="en-AU" smtClean="0"/>
              <a:t>5/07/2023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2392718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2D0E5E23-0B4A-AA42-933F-F58A09D92FD3}" type="datetime1">
              <a:rPr lang="en-AU" smtClean="0"/>
              <a:t>5/07/2023</a:t>
            </a:fld>
            <a:endParaRPr lang="en-AU"/>
          </a:p>
        </p:txBody>
      </p:sp>
      <p:sp>
        <p:nvSpPr>
          <p:cNvPr id="5" name="Footer Placeholder 4"/>
          <p:cNvSpPr>
            <a:spLocks noGrp="1"/>
          </p:cNvSpPr>
          <p:nvPr>
            <p:ph type="ftr" sz="quarter" idx="11"/>
          </p:nvPr>
        </p:nvSpPr>
        <p:spPr>
          <a:xfrm>
            <a:off x="2182708" y="6272784"/>
            <a:ext cx="6327648" cy="365125"/>
          </a:xfrm>
        </p:spPr>
        <p:txBody>
          <a:bodyPr/>
          <a:lstStyle/>
          <a:p>
            <a:endParaRPr lang="en-AU"/>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grpSp>
        <p:nvGrpSpPr>
          <p:cNvPr id="11" name="Group 10"/>
          <p:cNvGrpSpPr/>
          <p:nvPr userDrawn="1"/>
        </p:nvGrpSpPr>
        <p:grpSpPr>
          <a:xfrm>
            <a:off x="11573692" y="6272784"/>
            <a:ext cx="491314" cy="456590"/>
            <a:chOff x="9685338" y="4460675"/>
            <a:chExt cx="1080904" cy="1080902"/>
          </a:xfrm>
        </p:grpSpPr>
        <p:sp>
          <p:nvSpPr>
            <p:cNvPr id="12" name="Oval 11"/>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3" name="Oval 12"/>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14" name="TextBox 13"/>
          <p:cNvSpPr txBox="1"/>
          <p:nvPr userDrawn="1"/>
        </p:nvSpPr>
        <p:spPr>
          <a:xfrm>
            <a:off x="11670172" y="6347178"/>
            <a:ext cx="410690" cy="307777"/>
          </a:xfrm>
          <a:prstGeom prst="rect">
            <a:avLst/>
          </a:prstGeom>
          <a:noFill/>
        </p:spPr>
        <p:txBody>
          <a:bodyPr wrap="none" rtlCol="0">
            <a:spAutoFit/>
          </a:bodyPr>
          <a:lstStyle/>
          <a:p>
            <a:fld id="{C1230716-4E88-49A8-9EEA-5FF80E6F9DBF}" type="slidenum">
              <a:rPr lang="en-AU" sz="1400" b="1" smtClean="0">
                <a:solidFill>
                  <a:schemeClr val="bg1"/>
                </a:solidFill>
                <a:latin typeface="+mj-lt"/>
              </a:rPr>
              <a:t>‹#›</a:t>
            </a:fld>
            <a:endParaRPr lang="en-AU" sz="1400" b="1" dirty="0">
              <a:solidFill>
                <a:schemeClr val="bg1"/>
              </a:solidFill>
              <a:latin typeface="+mj-lt"/>
            </a:endParaRPr>
          </a:p>
        </p:txBody>
      </p:sp>
    </p:spTree>
    <p:extLst>
      <p:ext uri="{BB962C8B-B14F-4D97-AF65-F5344CB8AC3E}">
        <p14:creationId xmlns:p14="http://schemas.microsoft.com/office/powerpoint/2010/main" val="340812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8C8359-5407-D44B-AC8F-1F02B0D6F1BA}" type="datetime1">
              <a:rPr lang="en-AU" smtClean="0"/>
              <a:t>5/07/2023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406020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93378C-8B21-6F40-888B-B1AB56F53EAC}" type="datetime1">
              <a:rPr lang="en-AU" smtClean="0"/>
              <a:t>5/07/2023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1776135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E893E1-B2DB-BB44-8157-74528EAE26AF}" type="datetime1">
              <a:rPr lang="en-AU" smtClean="0"/>
              <a:t>5/07/2023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2119051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30EE9E-00BC-AD40-9E4D-ECFB2264402E}" type="datetime1">
              <a:rPr lang="en-AU" smtClean="0"/>
              <a:t>5/07/2023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4163897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812F055-FFD9-2048-9339-4054249463A6}" type="datetime1">
              <a:rPr lang="en-AU" smtClean="0"/>
              <a:t>5/07/2023</a:t>
            </a:fld>
            <a:endParaRPr lang="en-AU"/>
          </a:p>
        </p:txBody>
      </p:sp>
      <p:sp>
        <p:nvSpPr>
          <p:cNvPr id="6" name="Footer Placeholder 5"/>
          <p:cNvSpPr>
            <a:spLocks noGrp="1"/>
          </p:cNvSpPr>
          <p:nvPr>
            <p:ph type="ftr" sz="quarter" idx="11"/>
          </p:nvPr>
        </p:nvSpPr>
        <p:spPr/>
        <p:txBody>
          <a:bodyPr/>
          <a:lstStyle/>
          <a:p>
            <a:endParaRPr lang="en-AU"/>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2490176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8994996-DA6E-5B49-B624-4DEA7DA15AA6}" type="datetime1">
              <a:rPr lang="en-AU" smtClean="0"/>
              <a:t>5/07/2023</a:t>
            </a:fld>
            <a:endParaRPr lang="en-AU"/>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86963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25F070-D593-F040-B159-F34F10159992}" type="datetime1">
              <a:rPr lang="en-AU" smtClean="0"/>
              <a:t>5/07/2023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31760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807CD5-91B6-3E45-8BF8-D791E824FD3E}" type="datetime1">
              <a:rPr lang="en-AU" smtClean="0"/>
              <a:t>5/07/2023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A67333C-E24A-4CE4-92AC-9EED2203B357}" type="slidenum">
              <a:rPr lang="en-AU" smtClean="0"/>
              <a:t>‹#›</a:t>
            </a:fld>
            <a:endParaRPr lang="en-AU"/>
          </a:p>
        </p:txBody>
      </p:sp>
    </p:spTree>
    <p:extLst>
      <p:ext uri="{BB962C8B-B14F-4D97-AF65-F5344CB8AC3E}">
        <p14:creationId xmlns:p14="http://schemas.microsoft.com/office/powerpoint/2010/main" val="3425434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D5F3D17-62BC-D841-B996-1BECCBE9FCA2}" type="datetime1">
              <a:rPr lang="en-AU" smtClean="0"/>
              <a:t>5/07/2023</a:t>
            </a:fld>
            <a:endParaRPr lang="en-AU"/>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AU"/>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A67333C-E24A-4CE4-92AC-9EED2203B357}" type="slidenum">
              <a:rPr lang="en-AU" smtClean="0"/>
              <a:t>‹#›</a:t>
            </a:fld>
            <a:endParaRPr lang="en-AU"/>
          </a:p>
        </p:txBody>
      </p:sp>
    </p:spTree>
    <p:extLst>
      <p:ext uri="{BB962C8B-B14F-4D97-AF65-F5344CB8AC3E}">
        <p14:creationId xmlns:p14="http://schemas.microsoft.com/office/powerpoint/2010/main" val="236158671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un.org/sustainabledevelopment/sustainable-development-goal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p-unsdsn.org/wp-content/uploads/University-SDG-Guide_web.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mailto:maria.Northcote@avondale.edu.au"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12.jpg"/><Relationship Id="rId7"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793" y="3035750"/>
            <a:ext cx="11551071" cy="1609344"/>
          </a:xfrm>
        </p:spPr>
        <p:txBody>
          <a:bodyPr>
            <a:normAutofit fontScale="90000"/>
          </a:bodyPr>
          <a:lstStyle/>
          <a:p>
            <a:r>
              <a:rPr lang="en-US" dirty="0"/>
              <a:t>Staff awareness of the </a:t>
            </a:r>
            <a:r>
              <a:rPr lang="en-US" dirty="0">
                <a:solidFill>
                  <a:srgbClr val="86C23E"/>
                </a:solidFill>
              </a:rPr>
              <a:t>Sustainable Development Goals (SDG</a:t>
            </a:r>
            <a:r>
              <a:rPr lang="en-US" cap="none" dirty="0">
                <a:solidFill>
                  <a:srgbClr val="86C23E"/>
                </a:solidFill>
              </a:rPr>
              <a:t>s</a:t>
            </a:r>
            <a:r>
              <a:rPr lang="en-US" dirty="0">
                <a:solidFill>
                  <a:srgbClr val="86C23E"/>
                </a:solidFill>
              </a:rPr>
              <a:t>)</a:t>
            </a:r>
            <a:r>
              <a:rPr lang="en-US" dirty="0"/>
              <a:t> at Australia’s newest university: Professional learning implications</a:t>
            </a:r>
            <a:endParaRPr lang="en-AU" dirty="0"/>
          </a:p>
        </p:txBody>
      </p:sp>
      <p:sp>
        <p:nvSpPr>
          <p:cNvPr id="3" name="Content Placeholder 2"/>
          <p:cNvSpPr>
            <a:spLocks noGrp="1"/>
          </p:cNvSpPr>
          <p:nvPr>
            <p:ph idx="1"/>
          </p:nvPr>
        </p:nvSpPr>
        <p:spPr>
          <a:xfrm>
            <a:off x="1388652" y="5129784"/>
            <a:ext cx="10058400" cy="506741"/>
          </a:xfrm>
        </p:spPr>
        <p:txBody>
          <a:bodyPr>
            <a:normAutofit fontScale="62500" lnSpcReduction="20000"/>
          </a:bodyPr>
          <a:lstStyle/>
          <a:p>
            <a:pPr marL="0" indent="0">
              <a:buNone/>
            </a:pPr>
            <a:r>
              <a:rPr lang="en-AU" sz="2800" dirty="0"/>
              <a:t>Peter Kilgour, Maria Northcote, Jason Morton, Jenna Lynne and Adelle Faull</a:t>
            </a:r>
            <a:br>
              <a:rPr lang="en-AU" sz="2800" dirty="0"/>
            </a:br>
            <a:r>
              <a:rPr lang="en-AU" sz="2800" dirty="0"/>
              <a:t>Avondale University, Lake Macquarie Campus, NSW</a:t>
            </a:r>
          </a:p>
        </p:txBody>
      </p:sp>
      <p:sp>
        <p:nvSpPr>
          <p:cNvPr id="5" name="Slide Number Placeholder 4"/>
          <p:cNvSpPr>
            <a:spLocks noGrp="1"/>
          </p:cNvSpPr>
          <p:nvPr>
            <p:ph type="sldNum" sz="quarter" idx="12"/>
          </p:nvPr>
        </p:nvSpPr>
        <p:spPr>
          <a:xfrm>
            <a:off x="11311128" y="6272784"/>
            <a:ext cx="640080" cy="365125"/>
          </a:xfrm>
        </p:spPr>
        <p:txBody>
          <a:bodyPr/>
          <a:lstStyle/>
          <a:p>
            <a:fld id="{3A67333C-E24A-4CE4-92AC-9EED2203B357}" type="slidenum">
              <a:rPr lang="en-AU" smtClean="0"/>
              <a:t>1</a:t>
            </a:fld>
            <a:endParaRPr lang="en-AU" dirty="0"/>
          </a:p>
        </p:txBody>
      </p:sp>
      <p:sp>
        <p:nvSpPr>
          <p:cNvPr id="10" name="Content Placeholder 2">
            <a:extLst>
              <a:ext uri="{FF2B5EF4-FFF2-40B4-BE49-F238E27FC236}">
                <a16:creationId xmlns:a16="http://schemas.microsoft.com/office/drawing/2014/main" id="{B68B4A75-2C29-926B-F2E9-7E410CB636B8}"/>
              </a:ext>
            </a:extLst>
          </p:cNvPr>
          <p:cNvSpPr txBox="1">
            <a:spLocks/>
          </p:cNvSpPr>
          <p:nvPr/>
        </p:nvSpPr>
        <p:spPr>
          <a:xfrm>
            <a:off x="337773" y="6272784"/>
            <a:ext cx="10877397" cy="506741"/>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en-AU" sz="1800" dirty="0"/>
              <a:t>Abstract no. 75, Virtual 1.1 Showcase presentation</a:t>
            </a:r>
            <a:r>
              <a:rPr lang="en-AU" sz="1800"/>
              <a:t>, 11.45-12.10am</a:t>
            </a:r>
            <a:r>
              <a:rPr lang="en-AU" sz="1800" dirty="0"/>
              <a:t>,  Wednesday 5 July 2023</a:t>
            </a:r>
          </a:p>
        </p:txBody>
      </p:sp>
      <p:pic>
        <p:nvPicPr>
          <p:cNvPr id="7" name="Picture 6">
            <a:extLst>
              <a:ext uri="{FF2B5EF4-FFF2-40B4-BE49-F238E27FC236}">
                <a16:creationId xmlns:a16="http://schemas.microsoft.com/office/drawing/2014/main" id="{6216F1D0-6D8C-05B0-4F98-E178DB5C21E4}"/>
              </a:ext>
            </a:extLst>
          </p:cNvPr>
          <p:cNvPicPr>
            <a:picLocks noChangeAspect="1"/>
          </p:cNvPicPr>
          <p:nvPr/>
        </p:nvPicPr>
        <p:blipFill>
          <a:blip r:embed="rId3"/>
          <a:stretch>
            <a:fillRect/>
          </a:stretch>
        </p:blipFill>
        <p:spPr>
          <a:xfrm>
            <a:off x="261143" y="51484"/>
            <a:ext cx="11370025" cy="2499577"/>
          </a:xfrm>
          <a:prstGeom prst="rect">
            <a:avLst/>
          </a:prstGeom>
        </p:spPr>
      </p:pic>
    </p:spTree>
    <p:extLst>
      <p:ext uri="{BB962C8B-B14F-4D97-AF65-F5344CB8AC3E}">
        <p14:creationId xmlns:p14="http://schemas.microsoft.com/office/powerpoint/2010/main" val="2120239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693" y="142043"/>
            <a:ext cx="12092307" cy="1455546"/>
          </a:xfrm>
          <a:prstGeom prst="rect">
            <a:avLst/>
          </a:prstGeom>
        </p:spPr>
      </p:pic>
      <p:sp>
        <p:nvSpPr>
          <p:cNvPr id="2" name="Title 1"/>
          <p:cNvSpPr>
            <a:spLocks noGrp="1"/>
          </p:cNvSpPr>
          <p:nvPr>
            <p:ph type="title"/>
          </p:nvPr>
        </p:nvSpPr>
        <p:spPr>
          <a:xfrm>
            <a:off x="505533" y="87517"/>
            <a:ext cx="10907942" cy="1609344"/>
          </a:xfrm>
        </p:spPr>
        <p:txBody>
          <a:bodyPr>
            <a:normAutofit/>
          </a:bodyPr>
          <a:lstStyle/>
          <a:p>
            <a:r>
              <a:rPr lang="en-AU" dirty="0"/>
              <a:t>Acknowledgement of country</a:t>
            </a:r>
          </a:p>
        </p:txBody>
      </p:sp>
      <p:sp>
        <p:nvSpPr>
          <p:cNvPr id="3" name="Content Placeholder 2"/>
          <p:cNvSpPr>
            <a:spLocks noGrp="1"/>
          </p:cNvSpPr>
          <p:nvPr>
            <p:ph idx="1"/>
          </p:nvPr>
        </p:nvSpPr>
        <p:spPr>
          <a:xfrm>
            <a:off x="273782" y="1696861"/>
            <a:ext cx="11320809" cy="4941048"/>
          </a:xfrm>
        </p:spPr>
        <p:txBody>
          <a:bodyPr>
            <a:normAutofit/>
          </a:bodyPr>
          <a:lstStyle/>
          <a:p>
            <a:endParaRPr lang="en-AU" sz="2400" dirty="0"/>
          </a:p>
          <a:p>
            <a:pPr marL="0" indent="0">
              <a:buNone/>
            </a:pPr>
            <a:endParaRPr lang="en-AU"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2</a:t>
            </a:fld>
            <a:endParaRPr lang="en-AU"/>
          </a:p>
        </p:txBody>
      </p:sp>
      <p:sp>
        <p:nvSpPr>
          <p:cNvPr id="6" name="Rectangle 5">
            <a:extLst>
              <a:ext uri="{FF2B5EF4-FFF2-40B4-BE49-F238E27FC236}">
                <a16:creationId xmlns:a16="http://schemas.microsoft.com/office/drawing/2014/main" id="{31522A5A-7E38-4D42-8754-FBBB8ABE84DB}"/>
              </a:ext>
            </a:extLst>
          </p:cNvPr>
          <p:cNvSpPr/>
          <p:nvPr/>
        </p:nvSpPr>
        <p:spPr>
          <a:xfrm>
            <a:off x="1031131" y="2274277"/>
            <a:ext cx="9929945" cy="2677656"/>
          </a:xfrm>
          <a:prstGeom prst="rect">
            <a:avLst/>
          </a:prstGeom>
        </p:spPr>
        <p:txBody>
          <a:bodyPr wrap="square">
            <a:spAutoFit/>
          </a:bodyPr>
          <a:lstStyle/>
          <a:p>
            <a:r>
              <a:rPr lang="en-AU" sz="2800" dirty="0"/>
              <a:t>I’d like to respectfully acknowledge the Awabakal and </a:t>
            </a:r>
            <a:r>
              <a:rPr lang="en-AU" sz="2800" dirty="0" err="1"/>
              <a:t>Darramuragal</a:t>
            </a:r>
            <a:r>
              <a:rPr lang="en-AU" sz="2800" dirty="0"/>
              <a:t> people as the traditional custodians of the lands on which we live, work and study across our Lake Macquarie and Sydney campuses.  We pay our respects to Elders past, present and emerging, and extend that respect to all First Nations People.</a:t>
            </a:r>
          </a:p>
        </p:txBody>
      </p:sp>
    </p:spTree>
    <p:extLst>
      <p:ext uri="{BB962C8B-B14F-4D97-AF65-F5344CB8AC3E}">
        <p14:creationId xmlns:p14="http://schemas.microsoft.com/office/powerpoint/2010/main" val="232072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B8DB8F2-E079-0E21-73F7-863D99D8A584}"/>
              </a:ext>
            </a:extLst>
          </p:cNvPr>
          <p:cNvPicPr>
            <a:picLocks noChangeAspect="1"/>
          </p:cNvPicPr>
          <p:nvPr/>
        </p:nvPicPr>
        <p:blipFill>
          <a:blip r:embed="rId3"/>
          <a:stretch>
            <a:fillRect/>
          </a:stretch>
        </p:blipFill>
        <p:spPr>
          <a:xfrm>
            <a:off x="99693" y="142043"/>
            <a:ext cx="12092307" cy="1455546"/>
          </a:xfrm>
          <a:prstGeom prst="rect">
            <a:avLst/>
          </a:prstGeom>
        </p:spPr>
      </p:pic>
      <p:sp>
        <p:nvSpPr>
          <p:cNvPr id="5" name="Slide Number Placeholder 4">
            <a:extLst>
              <a:ext uri="{FF2B5EF4-FFF2-40B4-BE49-F238E27FC236}">
                <a16:creationId xmlns:a16="http://schemas.microsoft.com/office/drawing/2014/main" id="{D76535EB-6C6F-A24A-B5A2-6EC3D146EF20}"/>
              </a:ext>
            </a:extLst>
          </p:cNvPr>
          <p:cNvSpPr>
            <a:spLocks noGrp="1"/>
          </p:cNvSpPr>
          <p:nvPr>
            <p:ph type="sldNum" sz="quarter" idx="12"/>
          </p:nvPr>
        </p:nvSpPr>
        <p:spPr/>
        <p:txBody>
          <a:bodyPr/>
          <a:lstStyle/>
          <a:p>
            <a:fld id="{3A67333C-E24A-4CE4-92AC-9EED2203B357}" type="slidenum">
              <a:rPr lang="en-AU" smtClean="0"/>
              <a:t>3</a:t>
            </a:fld>
            <a:endParaRPr lang="en-AU"/>
          </a:p>
        </p:txBody>
      </p:sp>
      <p:sp>
        <p:nvSpPr>
          <p:cNvPr id="3" name="TextBox 2">
            <a:extLst>
              <a:ext uri="{FF2B5EF4-FFF2-40B4-BE49-F238E27FC236}">
                <a16:creationId xmlns:a16="http://schemas.microsoft.com/office/drawing/2014/main" id="{67F34B4A-8BB6-62CC-AFDA-BE7C8C0DC658}"/>
              </a:ext>
            </a:extLst>
          </p:cNvPr>
          <p:cNvSpPr txBox="1"/>
          <p:nvPr/>
        </p:nvSpPr>
        <p:spPr>
          <a:xfrm>
            <a:off x="1524000" y="4399026"/>
            <a:ext cx="962315" cy="646331"/>
          </a:xfrm>
          <a:prstGeom prst="rect">
            <a:avLst/>
          </a:prstGeom>
          <a:noFill/>
        </p:spPr>
        <p:txBody>
          <a:bodyPr wrap="none" rtlCol="0">
            <a:spAutoFit/>
          </a:bodyPr>
          <a:lstStyle/>
          <a:p>
            <a:pPr algn="ctr"/>
            <a:r>
              <a:rPr lang="en-AU" dirty="0"/>
              <a:t>Peter</a:t>
            </a:r>
            <a:br>
              <a:rPr lang="en-AU" dirty="0"/>
            </a:br>
            <a:r>
              <a:rPr lang="en-AU" dirty="0"/>
              <a:t>Kilgour</a:t>
            </a:r>
          </a:p>
        </p:txBody>
      </p:sp>
      <p:sp>
        <p:nvSpPr>
          <p:cNvPr id="6" name="TextBox 5">
            <a:extLst>
              <a:ext uri="{FF2B5EF4-FFF2-40B4-BE49-F238E27FC236}">
                <a16:creationId xmlns:a16="http://schemas.microsoft.com/office/drawing/2014/main" id="{D57783DA-494C-749A-C3F9-91537059FAFE}"/>
              </a:ext>
            </a:extLst>
          </p:cNvPr>
          <p:cNvSpPr txBox="1"/>
          <p:nvPr/>
        </p:nvSpPr>
        <p:spPr>
          <a:xfrm>
            <a:off x="3629025" y="4029694"/>
            <a:ext cx="1241302" cy="646331"/>
          </a:xfrm>
          <a:prstGeom prst="rect">
            <a:avLst/>
          </a:prstGeom>
          <a:noFill/>
        </p:spPr>
        <p:txBody>
          <a:bodyPr wrap="none" rtlCol="0">
            <a:spAutoFit/>
          </a:bodyPr>
          <a:lstStyle/>
          <a:p>
            <a:pPr algn="ctr"/>
            <a:r>
              <a:rPr lang="en-AU" dirty="0"/>
              <a:t>Maria</a:t>
            </a:r>
            <a:br>
              <a:rPr lang="en-AU" dirty="0"/>
            </a:br>
            <a:r>
              <a:rPr lang="en-AU" dirty="0"/>
              <a:t>Northcote</a:t>
            </a:r>
          </a:p>
        </p:txBody>
      </p:sp>
      <p:sp>
        <p:nvSpPr>
          <p:cNvPr id="8" name="TextBox 7">
            <a:extLst>
              <a:ext uri="{FF2B5EF4-FFF2-40B4-BE49-F238E27FC236}">
                <a16:creationId xmlns:a16="http://schemas.microsoft.com/office/drawing/2014/main" id="{27B565BD-9AD6-A379-5915-C0330BF8E464}"/>
              </a:ext>
            </a:extLst>
          </p:cNvPr>
          <p:cNvSpPr txBox="1"/>
          <p:nvPr/>
        </p:nvSpPr>
        <p:spPr>
          <a:xfrm>
            <a:off x="5535855" y="4469011"/>
            <a:ext cx="954365" cy="646331"/>
          </a:xfrm>
          <a:prstGeom prst="rect">
            <a:avLst/>
          </a:prstGeom>
          <a:noFill/>
        </p:spPr>
        <p:txBody>
          <a:bodyPr wrap="none" rtlCol="0">
            <a:spAutoFit/>
          </a:bodyPr>
          <a:lstStyle/>
          <a:p>
            <a:pPr algn="ctr"/>
            <a:r>
              <a:rPr lang="en-AU" dirty="0"/>
              <a:t>Jason</a:t>
            </a:r>
            <a:br>
              <a:rPr lang="en-AU" dirty="0"/>
            </a:br>
            <a:r>
              <a:rPr lang="en-AU" dirty="0"/>
              <a:t>Morton</a:t>
            </a:r>
          </a:p>
        </p:txBody>
      </p:sp>
      <p:sp>
        <p:nvSpPr>
          <p:cNvPr id="9" name="TextBox 8">
            <a:extLst>
              <a:ext uri="{FF2B5EF4-FFF2-40B4-BE49-F238E27FC236}">
                <a16:creationId xmlns:a16="http://schemas.microsoft.com/office/drawing/2014/main" id="{EF408C6D-F24F-3922-240D-E8D094CE95C3}"/>
              </a:ext>
            </a:extLst>
          </p:cNvPr>
          <p:cNvSpPr txBox="1"/>
          <p:nvPr/>
        </p:nvSpPr>
        <p:spPr>
          <a:xfrm>
            <a:off x="9263202" y="4722191"/>
            <a:ext cx="891591" cy="646331"/>
          </a:xfrm>
          <a:prstGeom prst="rect">
            <a:avLst/>
          </a:prstGeom>
          <a:noFill/>
        </p:spPr>
        <p:txBody>
          <a:bodyPr wrap="none" rtlCol="0">
            <a:spAutoFit/>
          </a:bodyPr>
          <a:lstStyle/>
          <a:p>
            <a:pPr algn="ctr"/>
            <a:r>
              <a:rPr lang="en-AU" dirty="0"/>
              <a:t>Adelle</a:t>
            </a:r>
            <a:br>
              <a:rPr lang="en-AU" dirty="0"/>
            </a:br>
            <a:r>
              <a:rPr lang="en-AU" dirty="0"/>
              <a:t>Faull</a:t>
            </a:r>
          </a:p>
        </p:txBody>
      </p:sp>
      <p:sp>
        <p:nvSpPr>
          <p:cNvPr id="10" name="TextBox 9">
            <a:extLst>
              <a:ext uri="{FF2B5EF4-FFF2-40B4-BE49-F238E27FC236}">
                <a16:creationId xmlns:a16="http://schemas.microsoft.com/office/drawing/2014/main" id="{595D0D6C-B266-4E29-9396-2A38F46B5978}"/>
              </a:ext>
            </a:extLst>
          </p:cNvPr>
          <p:cNvSpPr txBox="1"/>
          <p:nvPr/>
        </p:nvSpPr>
        <p:spPr>
          <a:xfrm>
            <a:off x="7535595" y="4075860"/>
            <a:ext cx="768544" cy="646331"/>
          </a:xfrm>
          <a:prstGeom prst="rect">
            <a:avLst/>
          </a:prstGeom>
          <a:noFill/>
        </p:spPr>
        <p:txBody>
          <a:bodyPr wrap="none" rtlCol="0">
            <a:spAutoFit/>
          </a:bodyPr>
          <a:lstStyle/>
          <a:p>
            <a:pPr algn="ctr"/>
            <a:r>
              <a:rPr lang="en-AU" dirty="0"/>
              <a:t>Jenna</a:t>
            </a:r>
            <a:br>
              <a:rPr lang="en-AU" dirty="0"/>
            </a:br>
            <a:r>
              <a:rPr lang="en-AU" dirty="0"/>
              <a:t>Lynn</a:t>
            </a:r>
          </a:p>
        </p:txBody>
      </p:sp>
      <p:pic>
        <p:nvPicPr>
          <p:cNvPr id="12" name="Picture 11" descr="A person wearing glasses smiling&#10;&#10;Description automatically generated with low confidence">
            <a:extLst>
              <a:ext uri="{FF2B5EF4-FFF2-40B4-BE49-F238E27FC236}">
                <a16:creationId xmlns:a16="http://schemas.microsoft.com/office/drawing/2014/main" id="{E6CB124D-8442-C9E5-296E-E48A5B899C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0020" y="2898155"/>
            <a:ext cx="868755" cy="1150720"/>
          </a:xfrm>
          <a:prstGeom prst="rect">
            <a:avLst/>
          </a:prstGeom>
        </p:spPr>
      </p:pic>
      <p:pic>
        <p:nvPicPr>
          <p:cNvPr id="14" name="Picture 13" descr="A person wearing glasses and smiling&#10;&#10;Description automatically generated with low confidence">
            <a:extLst>
              <a:ext uri="{FF2B5EF4-FFF2-40B4-BE49-F238E27FC236}">
                <a16:creationId xmlns:a16="http://schemas.microsoft.com/office/drawing/2014/main" id="{C0957995-BF98-B783-94EA-9D4B06CFF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8862" y="3219929"/>
            <a:ext cx="1181100" cy="1181100"/>
          </a:xfrm>
          <a:prstGeom prst="rect">
            <a:avLst/>
          </a:prstGeom>
        </p:spPr>
      </p:pic>
      <p:pic>
        <p:nvPicPr>
          <p:cNvPr id="16" name="Picture 15" descr="A person in a striped shirt&#10;&#10;Description automatically generated with medium confidence">
            <a:extLst>
              <a:ext uri="{FF2B5EF4-FFF2-40B4-BE49-F238E27FC236}">
                <a16:creationId xmlns:a16="http://schemas.microsoft.com/office/drawing/2014/main" id="{FB1B2230-BE68-E657-AE74-0982B9EB66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0143" y="3287911"/>
            <a:ext cx="1181100" cy="1181100"/>
          </a:xfrm>
          <a:prstGeom prst="rect">
            <a:avLst/>
          </a:prstGeom>
        </p:spPr>
      </p:pic>
      <p:pic>
        <p:nvPicPr>
          <p:cNvPr id="18" name="Picture 17" descr="A picture containing human face, smile, person, lip&#10;&#10;Description automatically generated">
            <a:extLst>
              <a:ext uri="{FF2B5EF4-FFF2-40B4-BE49-F238E27FC236}">
                <a16:creationId xmlns:a16="http://schemas.microsoft.com/office/drawing/2014/main" id="{611B3C06-3DF9-3299-25B8-377C08FB45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18186" y="2768324"/>
            <a:ext cx="1150720" cy="1150720"/>
          </a:xfrm>
          <a:prstGeom prst="rect">
            <a:avLst/>
          </a:prstGeom>
        </p:spPr>
      </p:pic>
      <p:pic>
        <p:nvPicPr>
          <p:cNvPr id="20" name="Picture 19" descr="A picture containing person, smile, human face, chin&#10;&#10;Description automatically generated">
            <a:extLst>
              <a:ext uri="{FF2B5EF4-FFF2-40B4-BE49-F238E27FC236}">
                <a16:creationId xmlns:a16="http://schemas.microsoft.com/office/drawing/2014/main" id="{38D3FD8A-CF98-5C83-4A9E-76EB802CCD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0112" y="3219929"/>
            <a:ext cx="965077" cy="1222431"/>
          </a:xfrm>
          <a:prstGeom prst="rect">
            <a:avLst/>
          </a:prstGeom>
        </p:spPr>
      </p:pic>
      <p:sp>
        <p:nvSpPr>
          <p:cNvPr id="11" name="Title 10">
            <a:extLst>
              <a:ext uri="{FF2B5EF4-FFF2-40B4-BE49-F238E27FC236}">
                <a16:creationId xmlns:a16="http://schemas.microsoft.com/office/drawing/2014/main" id="{2DC157DD-0806-AC88-9FA4-53A3E69EAA08}"/>
              </a:ext>
            </a:extLst>
          </p:cNvPr>
          <p:cNvSpPr>
            <a:spLocks noGrp="1"/>
          </p:cNvSpPr>
          <p:nvPr>
            <p:ph type="title"/>
          </p:nvPr>
        </p:nvSpPr>
        <p:spPr>
          <a:xfrm>
            <a:off x="1346073" y="82753"/>
            <a:ext cx="10058400" cy="1609344"/>
          </a:xfrm>
        </p:spPr>
        <p:txBody>
          <a:bodyPr/>
          <a:lstStyle/>
          <a:p>
            <a:r>
              <a:rPr lang="en-AU" dirty="0"/>
              <a:t>SDG team @ Avondale University</a:t>
            </a:r>
          </a:p>
        </p:txBody>
      </p:sp>
    </p:spTree>
    <p:extLst>
      <p:ext uri="{BB962C8B-B14F-4D97-AF65-F5344CB8AC3E}">
        <p14:creationId xmlns:p14="http://schemas.microsoft.com/office/powerpoint/2010/main" val="993274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693" y="142043"/>
            <a:ext cx="12092307" cy="1455546"/>
          </a:xfrm>
          <a:prstGeom prst="rect">
            <a:avLst/>
          </a:prstGeom>
        </p:spPr>
      </p:pic>
      <p:sp>
        <p:nvSpPr>
          <p:cNvPr id="2" name="Title 1"/>
          <p:cNvSpPr>
            <a:spLocks noGrp="1"/>
          </p:cNvSpPr>
          <p:nvPr>
            <p:ph type="title"/>
          </p:nvPr>
        </p:nvSpPr>
        <p:spPr>
          <a:xfrm>
            <a:off x="505533" y="87517"/>
            <a:ext cx="10907942" cy="1609344"/>
          </a:xfrm>
        </p:spPr>
        <p:txBody>
          <a:bodyPr>
            <a:normAutofit/>
          </a:bodyPr>
          <a:lstStyle/>
          <a:p>
            <a:r>
              <a:rPr lang="en-AU" dirty="0"/>
              <a:t>What are the </a:t>
            </a:r>
            <a:br>
              <a:rPr lang="en-AU" dirty="0"/>
            </a:br>
            <a:r>
              <a:rPr lang="en-AU" dirty="0"/>
              <a:t>Sustainable Development goals (SDG</a:t>
            </a:r>
            <a:r>
              <a:rPr lang="en-AU" cap="none" dirty="0"/>
              <a:t>s</a:t>
            </a:r>
            <a:r>
              <a:rPr lang="en-AU" dirty="0"/>
              <a:t>)?</a:t>
            </a:r>
          </a:p>
        </p:txBody>
      </p:sp>
      <p:sp>
        <p:nvSpPr>
          <p:cNvPr id="3" name="Content Placeholder 2"/>
          <p:cNvSpPr>
            <a:spLocks noGrp="1"/>
          </p:cNvSpPr>
          <p:nvPr>
            <p:ph idx="1"/>
          </p:nvPr>
        </p:nvSpPr>
        <p:spPr>
          <a:xfrm>
            <a:off x="273782" y="1696861"/>
            <a:ext cx="11320809" cy="4941048"/>
          </a:xfrm>
        </p:spPr>
        <p:txBody>
          <a:bodyPr>
            <a:normAutofit/>
          </a:bodyPr>
          <a:lstStyle/>
          <a:p>
            <a:endParaRPr lang="en-AU" sz="2400" dirty="0"/>
          </a:p>
          <a:p>
            <a:pPr marL="0" indent="0">
              <a:buNone/>
            </a:pPr>
            <a:endParaRPr lang="en-AU"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4</a:t>
            </a:fld>
            <a:endParaRPr lang="en-AU"/>
          </a:p>
        </p:txBody>
      </p:sp>
      <p:sp>
        <p:nvSpPr>
          <p:cNvPr id="6" name="Rectangle 5">
            <a:extLst>
              <a:ext uri="{FF2B5EF4-FFF2-40B4-BE49-F238E27FC236}">
                <a16:creationId xmlns:a16="http://schemas.microsoft.com/office/drawing/2014/main" id="{31522A5A-7E38-4D42-8754-FBBB8ABE84DB}"/>
              </a:ext>
            </a:extLst>
          </p:cNvPr>
          <p:cNvSpPr/>
          <p:nvPr/>
        </p:nvSpPr>
        <p:spPr>
          <a:xfrm>
            <a:off x="1031131" y="2274277"/>
            <a:ext cx="9929945" cy="4278094"/>
          </a:xfrm>
          <a:prstGeom prst="rect">
            <a:avLst/>
          </a:prstGeom>
        </p:spPr>
        <p:txBody>
          <a:bodyPr wrap="square">
            <a:spAutoFit/>
          </a:bodyPr>
          <a:lstStyle/>
          <a:p>
            <a:r>
              <a:rPr lang="en-AU" sz="2800" dirty="0"/>
              <a:t>In the words of the United Nations:</a:t>
            </a:r>
          </a:p>
          <a:p>
            <a:endParaRPr lang="en-AU" sz="2800" dirty="0"/>
          </a:p>
          <a:p>
            <a:r>
              <a:rPr lang="en-AU" sz="2800" dirty="0"/>
              <a:t>“The Sustainable Development Goals are the blueprint to achieve a better and more sustainable future for all. They address the global challenges we face, including poverty, inequality, climate change, environmental degradation, peace and justice.”</a:t>
            </a:r>
          </a:p>
          <a:p>
            <a:endParaRPr lang="en-AU" sz="2800" dirty="0"/>
          </a:p>
          <a:p>
            <a:r>
              <a:rPr lang="en-AU" sz="2000" dirty="0">
                <a:hlinkClick r:id="rId4"/>
              </a:rPr>
              <a:t>https://www.un.org/sustainabledevelopment/sustainable-development-goals/</a:t>
            </a:r>
            <a:r>
              <a:rPr lang="en-AU" sz="2000" dirty="0"/>
              <a:t> </a:t>
            </a:r>
          </a:p>
          <a:p>
            <a:endParaRPr lang="en-US" sz="2800" dirty="0"/>
          </a:p>
        </p:txBody>
      </p:sp>
    </p:spTree>
    <p:extLst>
      <p:ext uri="{BB962C8B-B14F-4D97-AF65-F5344CB8AC3E}">
        <p14:creationId xmlns:p14="http://schemas.microsoft.com/office/powerpoint/2010/main" val="156843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693" y="142043"/>
            <a:ext cx="12092307" cy="1455546"/>
          </a:xfrm>
          <a:prstGeom prst="rect">
            <a:avLst/>
          </a:prstGeom>
        </p:spPr>
      </p:pic>
      <p:sp>
        <p:nvSpPr>
          <p:cNvPr id="2" name="Title 1"/>
          <p:cNvSpPr>
            <a:spLocks noGrp="1"/>
          </p:cNvSpPr>
          <p:nvPr>
            <p:ph type="title"/>
          </p:nvPr>
        </p:nvSpPr>
        <p:spPr>
          <a:xfrm>
            <a:off x="505533" y="87517"/>
            <a:ext cx="10907942" cy="1609344"/>
          </a:xfrm>
        </p:spPr>
        <p:txBody>
          <a:bodyPr>
            <a:normAutofit/>
          </a:bodyPr>
          <a:lstStyle/>
          <a:p>
            <a:r>
              <a:rPr lang="en-AU" dirty="0"/>
              <a:t>What are the </a:t>
            </a:r>
            <a:br>
              <a:rPr lang="en-AU" dirty="0"/>
            </a:br>
            <a:r>
              <a:rPr lang="en-AU" dirty="0"/>
              <a:t>Sustainable Development goals (SDG</a:t>
            </a:r>
            <a:r>
              <a:rPr lang="en-AU" cap="none" dirty="0"/>
              <a:t>s</a:t>
            </a:r>
            <a:r>
              <a:rPr lang="en-AU" dirty="0"/>
              <a:t>)?</a:t>
            </a:r>
          </a:p>
        </p:txBody>
      </p:sp>
      <p:sp>
        <p:nvSpPr>
          <p:cNvPr id="3" name="Content Placeholder 2"/>
          <p:cNvSpPr>
            <a:spLocks noGrp="1"/>
          </p:cNvSpPr>
          <p:nvPr>
            <p:ph idx="1"/>
          </p:nvPr>
        </p:nvSpPr>
        <p:spPr>
          <a:xfrm>
            <a:off x="273782" y="1696861"/>
            <a:ext cx="11320809" cy="4941048"/>
          </a:xfrm>
        </p:spPr>
        <p:txBody>
          <a:bodyPr>
            <a:normAutofit/>
          </a:bodyPr>
          <a:lstStyle/>
          <a:p>
            <a:endParaRPr lang="en-AU" sz="2400" dirty="0"/>
          </a:p>
          <a:p>
            <a:pPr marL="0" indent="0">
              <a:buNone/>
            </a:pPr>
            <a:endParaRPr lang="en-AU"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5</a:t>
            </a:fld>
            <a:endParaRPr lang="en-AU"/>
          </a:p>
        </p:txBody>
      </p:sp>
      <p:pic>
        <p:nvPicPr>
          <p:cNvPr id="9" name="Picture 8" descr="Graphical user interface, application, company name&#10;&#10;Description automatically generated">
            <a:extLst>
              <a:ext uri="{FF2B5EF4-FFF2-40B4-BE49-F238E27FC236}">
                <a16:creationId xmlns:a16="http://schemas.microsoft.com/office/drawing/2014/main" id="{0A3278F1-1227-BDF8-8095-1220F2F4D9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773" y="1796133"/>
            <a:ext cx="9839648" cy="4919824"/>
          </a:xfrm>
          <a:prstGeom prst="rect">
            <a:avLst/>
          </a:prstGeom>
        </p:spPr>
      </p:pic>
    </p:spTree>
    <p:extLst>
      <p:ext uri="{BB962C8B-B14F-4D97-AF65-F5344CB8AC3E}">
        <p14:creationId xmlns:p14="http://schemas.microsoft.com/office/powerpoint/2010/main" val="1046282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font, graphics, logo&#10;&#10;Description automatically generated">
            <a:extLst>
              <a:ext uri="{FF2B5EF4-FFF2-40B4-BE49-F238E27FC236}">
                <a16:creationId xmlns:a16="http://schemas.microsoft.com/office/drawing/2014/main" id="{B943EF03-3E20-E623-EFC7-AD28AA4A03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06381">
            <a:off x="-132016" y="1848096"/>
            <a:ext cx="4349496" cy="1097280"/>
          </a:xfrm>
          <a:prstGeom prst="rect">
            <a:avLst/>
          </a:prstGeom>
        </p:spPr>
      </p:pic>
      <p:pic>
        <p:nvPicPr>
          <p:cNvPr id="4" name="Picture 3"/>
          <p:cNvPicPr>
            <a:picLocks noChangeAspect="1"/>
          </p:cNvPicPr>
          <p:nvPr/>
        </p:nvPicPr>
        <p:blipFill>
          <a:blip r:embed="rId4"/>
          <a:stretch>
            <a:fillRect/>
          </a:stretch>
        </p:blipFill>
        <p:spPr>
          <a:xfrm>
            <a:off x="99693" y="142043"/>
            <a:ext cx="12092307" cy="1455546"/>
          </a:xfrm>
          <a:prstGeom prst="rect">
            <a:avLst/>
          </a:prstGeom>
        </p:spPr>
      </p:pic>
      <p:sp>
        <p:nvSpPr>
          <p:cNvPr id="2" name="Title 1"/>
          <p:cNvSpPr>
            <a:spLocks noGrp="1"/>
          </p:cNvSpPr>
          <p:nvPr>
            <p:ph type="title"/>
          </p:nvPr>
        </p:nvSpPr>
        <p:spPr>
          <a:xfrm>
            <a:off x="505533" y="87517"/>
            <a:ext cx="10907942" cy="1609344"/>
          </a:xfrm>
        </p:spPr>
        <p:txBody>
          <a:bodyPr>
            <a:normAutofit/>
          </a:bodyPr>
          <a:lstStyle/>
          <a:p>
            <a:r>
              <a:rPr lang="en-AU" dirty="0"/>
              <a:t>What are the </a:t>
            </a:r>
            <a:br>
              <a:rPr lang="en-AU" dirty="0"/>
            </a:br>
            <a:r>
              <a:rPr lang="en-AU" dirty="0"/>
              <a:t>Sustainable Development goals (SDG</a:t>
            </a:r>
            <a:r>
              <a:rPr lang="en-AU" cap="none" dirty="0"/>
              <a:t>s</a:t>
            </a:r>
            <a:r>
              <a:rPr lang="en-AU" dirty="0"/>
              <a:t>)?</a:t>
            </a:r>
          </a:p>
        </p:txBody>
      </p:sp>
      <p:sp>
        <p:nvSpPr>
          <p:cNvPr id="3" name="Content Placeholder 2"/>
          <p:cNvSpPr>
            <a:spLocks noGrp="1"/>
          </p:cNvSpPr>
          <p:nvPr>
            <p:ph idx="1"/>
          </p:nvPr>
        </p:nvSpPr>
        <p:spPr>
          <a:xfrm>
            <a:off x="4552950" y="3600449"/>
            <a:ext cx="7041641" cy="3037459"/>
          </a:xfrm>
        </p:spPr>
        <p:txBody>
          <a:bodyPr>
            <a:normAutofit/>
          </a:bodyPr>
          <a:lstStyle/>
          <a:p>
            <a:endParaRPr lang="en-AU" sz="2400" dirty="0"/>
          </a:p>
          <a:p>
            <a:pPr marL="0" indent="0">
              <a:buNone/>
            </a:pPr>
            <a:endParaRPr lang="en-AU"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6</a:t>
            </a:fld>
            <a:endParaRPr lang="en-AU"/>
          </a:p>
        </p:txBody>
      </p:sp>
      <p:sp>
        <p:nvSpPr>
          <p:cNvPr id="6" name="Rectangle 5">
            <a:extLst>
              <a:ext uri="{FF2B5EF4-FFF2-40B4-BE49-F238E27FC236}">
                <a16:creationId xmlns:a16="http://schemas.microsoft.com/office/drawing/2014/main" id="{31522A5A-7E38-4D42-8754-FBBB8ABE84DB}"/>
              </a:ext>
            </a:extLst>
          </p:cNvPr>
          <p:cNvSpPr/>
          <p:nvPr/>
        </p:nvSpPr>
        <p:spPr>
          <a:xfrm>
            <a:off x="1783606" y="3338838"/>
            <a:ext cx="9929945" cy="1815882"/>
          </a:xfrm>
          <a:prstGeom prst="rect">
            <a:avLst/>
          </a:prstGeom>
        </p:spPr>
        <p:txBody>
          <a:bodyPr wrap="square">
            <a:spAutoFit/>
          </a:bodyPr>
          <a:lstStyle/>
          <a:p>
            <a:r>
              <a:rPr lang="en-US" sz="2800" dirty="0"/>
              <a:t>Which of the SDGs do you think would be most relevant to your university?</a:t>
            </a:r>
          </a:p>
          <a:p>
            <a:endParaRPr lang="en-US" sz="2800" dirty="0"/>
          </a:p>
          <a:p>
            <a:r>
              <a:rPr lang="en-US" sz="2800" dirty="0"/>
              <a:t>Choose which SDG is most relevant to you?</a:t>
            </a:r>
          </a:p>
        </p:txBody>
      </p:sp>
    </p:spTree>
    <p:extLst>
      <p:ext uri="{BB962C8B-B14F-4D97-AF65-F5344CB8AC3E}">
        <p14:creationId xmlns:p14="http://schemas.microsoft.com/office/powerpoint/2010/main" val="209297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9693" y="142043"/>
            <a:ext cx="12092307" cy="1455546"/>
          </a:xfrm>
          <a:prstGeom prst="rect">
            <a:avLst/>
          </a:prstGeom>
        </p:spPr>
      </p:pic>
      <p:sp>
        <p:nvSpPr>
          <p:cNvPr id="2" name="Title 1"/>
          <p:cNvSpPr>
            <a:spLocks noGrp="1"/>
          </p:cNvSpPr>
          <p:nvPr>
            <p:ph type="title"/>
          </p:nvPr>
        </p:nvSpPr>
        <p:spPr>
          <a:xfrm>
            <a:off x="505533" y="87517"/>
            <a:ext cx="2884053" cy="1609344"/>
          </a:xfrm>
        </p:spPr>
        <p:txBody>
          <a:bodyPr>
            <a:normAutofit/>
          </a:bodyPr>
          <a:lstStyle/>
          <a:p>
            <a:r>
              <a:rPr lang="en-AU" dirty="0"/>
              <a:t>17 SDGs</a:t>
            </a:r>
          </a:p>
        </p:txBody>
      </p:sp>
      <p:sp>
        <p:nvSpPr>
          <p:cNvPr id="5" name="Slide Number Placeholder 4"/>
          <p:cNvSpPr>
            <a:spLocks noGrp="1"/>
          </p:cNvSpPr>
          <p:nvPr>
            <p:ph type="sldNum" sz="quarter" idx="12"/>
          </p:nvPr>
        </p:nvSpPr>
        <p:spPr/>
        <p:txBody>
          <a:bodyPr/>
          <a:lstStyle/>
          <a:p>
            <a:fld id="{3A67333C-E24A-4CE4-92AC-9EED2203B357}" type="slidenum">
              <a:rPr lang="en-AU" smtClean="0"/>
              <a:t>7</a:t>
            </a:fld>
            <a:endParaRPr lang="en-AU"/>
          </a:p>
        </p:txBody>
      </p:sp>
      <p:sp>
        <p:nvSpPr>
          <p:cNvPr id="6" name="Rectangle 5">
            <a:extLst>
              <a:ext uri="{FF2B5EF4-FFF2-40B4-BE49-F238E27FC236}">
                <a16:creationId xmlns:a16="http://schemas.microsoft.com/office/drawing/2014/main" id="{31522A5A-7E38-4D42-8754-FBBB8ABE84DB}"/>
              </a:ext>
            </a:extLst>
          </p:cNvPr>
          <p:cNvSpPr/>
          <p:nvPr/>
        </p:nvSpPr>
        <p:spPr>
          <a:xfrm>
            <a:off x="240792" y="1892527"/>
            <a:ext cx="6033883" cy="4832092"/>
          </a:xfrm>
          <a:prstGeom prst="rect">
            <a:avLst/>
          </a:prstGeom>
        </p:spPr>
        <p:txBody>
          <a:bodyPr wrap="square">
            <a:spAutoFit/>
          </a:bodyPr>
          <a:lstStyle/>
          <a:p>
            <a:pPr marL="514350" indent="-514350">
              <a:buAutoNum type="arabicPeriod"/>
            </a:pPr>
            <a:r>
              <a:rPr lang="en-US" sz="2800" dirty="0"/>
              <a:t>No poverty</a:t>
            </a:r>
          </a:p>
          <a:p>
            <a:pPr marL="514350" indent="-514350">
              <a:buAutoNum type="arabicPeriod"/>
            </a:pPr>
            <a:r>
              <a:rPr lang="en-US" sz="2800" dirty="0"/>
              <a:t>Zero hunger</a:t>
            </a:r>
          </a:p>
          <a:p>
            <a:pPr marL="514350" indent="-514350">
              <a:buAutoNum type="arabicPeriod"/>
            </a:pPr>
            <a:r>
              <a:rPr lang="en-US" sz="2800" dirty="0"/>
              <a:t>Good health and wellbeing</a:t>
            </a:r>
          </a:p>
          <a:p>
            <a:pPr marL="514350" indent="-514350">
              <a:buAutoNum type="arabicPeriod"/>
            </a:pPr>
            <a:r>
              <a:rPr lang="en-US" sz="2800" dirty="0"/>
              <a:t>Quality education</a:t>
            </a:r>
          </a:p>
          <a:p>
            <a:pPr marL="514350" indent="-514350">
              <a:buAutoNum type="arabicPeriod"/>
            </a:pPr>
            <a:r>
              <a:rPr lang="en-US" sz="2800" dirty="0"/>
              <a:t>Gender equality</a:t>
            </a:r>
          </a:p>
          <a:p>
            <a:pPr marL="514350" indent="-514350">
              <a:buAutoNum type="arabicPeriod"/>
            </a:pPr>
            <a:r>
              <a:rPr lang="en-US" sz="2800" dirty="0"/>
              <a:t>Clean water and </a:t>
            </a:r>
            <a:r>
              <a:rPr lang="en-US" sz="2800" dirty="0" err="1"/>
              <a:t>sanitisation</a:t>
            </a:r>
            <a:endParaRPr lang="en-US" sz="2800" dirty="0"/>
          </a:p>
          <a:p>
            <a:pPr marL="514350" indent="-514350">
              <a:buAutoNum type="arabicPeriod"/>
            </a:pPr>
            <a:r>
              <a:rPr lang="en-US" sz="2800" dirty="0"/>
              <a:t>Affordable and clean energy</a:t>
            </a:r>
          </a:p>
          <a:p>
            <a:pPr marL="514350" indent="-514350">
              <a:buAutoNum type="arabicPeriod"/>
            </a:pPr>
            <a:r>
              <a:rPr lang="en-US" sz="2800" dirty="0"/>
              <a:t>Decent work and economic growth </a:t>
            </a:r>
          </a:p>
          <a:p>
            <a:pPr marL="514350" indent="-514350">
              <a:buFontTx/>
              <a:buAutoNum type="arabicPeriod"/>
            </a:pPr>
            <a:r>
              <a:rPr lang="en-US" sz="2800" dirty="0"/>
              <a:t>Industry innovation and infrastructure</a:t>
            </a:r>
          </a:p>
        </p:txBody>
      </p:sp>
      <p:sp>
        <p:nvSpPr>
          <p:cNvPr id="10" name="Rectangle 9">
            <a:extLst>
              <a:ext uri="{FF2B5EF4-FFF2-40B4-BE49-F238E27FC236}">
                <a16:creationId xmlns:a16="http://schemas.microsoft.com/office/drawing/2014/main" id="{5C964AF4-D2B9-6A66-9334-6729176AB156}"/>
              </a:ext>
            </a:extLst>
          </p:cNvPr>
          <p:cNvSpPr/>
          <p:nvPr/>
        </p:nvSpPr>
        <p:spPr>
          <a:xfrm>
            <a:off x="6385560" y="1857071"/>
            <a:ext cx="5245608" cy="4832092"/>
          </a:xfrm>
          <a:prstGeom prst="rect">
            <a:avLst/>
          </a:prstGeom>
        </p:spPr>
        <p:txBody>
          <a:bodyPr wrap="square">
            <a:spAutoFit/>
          </a:bodyPr>
          <a:lstStyle/>
          <a:p>
            <a:pPr marL="514350" indent="-514350">
              <a:buFont typeface="+mj-lt"/>
              <a:buAutoNum type="arabicPeriod" startAt="10"/>
            </a:pPr>
            <a:r>
              <a:rPr lang="en-US" sz="2800" dirty="0"/>
              <a:t>Reduced inequalities</a:t>
            </a:r>
          </a:p>
          <a:p>
            <a:pPr marL="514350" indent="-514350">
              <a:buFont typeface="+mj-lt"/>
              <a:buAutoNum type="arabicPeriod" startAt="10"/>
            </a:pPr>
            <a:r>
              <a:rPr lang="en-US" sz="2800" dirty="0"/>
              <a:t>Sustainable cities and communities</a:t>
            </a:r>
          </a:p>
          <a:p>
            <a:pPr marL="514350" indent="-514350">
              <a:buFont typeface="+mj-lt"/>
              <a:buAutoNum type="arabicPeriod" startAt="10"/>
            </a:pPr>
            <a:r>
              <a:rPr lang="en-US" sz="2800" dirty="0"/>
              <a:t>Responsible consumption and production</a:t>
            </a:r>
          </a:p>
          <a:p>
            <a:pPr marL="514350" indent="-514350">
              <a:buFont typeface="+mj-lt"/>
              <a:buAutoNum type="arabicPeriod" startAt="10"/>
            </a:pPr>
            <a:r>
              <a:rPr lang="en-US" sz="2800" dirty="0"/>
              <a:t>Climate action</a:t>
            </a:r>
          </a:p>
          <a:p>
            <a:pPr marL="514350" indent="-514350">
              <a:buFont typeface="+mj-lt"/>
              <a:buAutoNum type="arabicPeriod" startAt="10"/>
            </a:pPr>
            <a:r>
              <a:rPr lang="en-US" sz="2800" dirty="0"/>
              <a:t>Life below water</a:t>
            </a:r>
          </a:p>
          <a:p>
            <a:pPr marL="514350" indent="-514350">
              <a:buFont typeface="+mj-lt"/>
              <a:buAutoNum type="arabicPeriod" startAt="10"/>
            </a:pPr>
            <a:r>
              <a:rPr lang="en-US" sz="2800" dirty="0"/>
              <a:t>Life on land</a:t>
            </a:r>
          </a:p>
          <a:p>
            <a:pPr marL="514350" indent="-514350">
              <a:buFont typeface="+mj-lt"/>
              <a:buAutoNum type="arabicPeriod" startAt="10"/>
            </a:pPr>
            <a:r>
              <a:rPr lang="en-US" sz="2800" dirty="0"/>
              <a:t>Peace, justice and strong institutions</a:t>
            </a:r>
          </a:p>
          <a:p>
            <a:pPr marL="514350" indent="-514350">
              <a:buFont typeface="+mj-lt"/>
              <a:buAutoNum type="arabicPeriod" startAt="10"/>
            </a:pPr>
            <a:r>
              <a:rPr lang="en-US" sz="2800" dirty="0"/>
              <a:t>Partnerships for the goals</a:t>
            </a:r>
          </a:p>
        </p:txBody>
      </p:sp>
      <p:sp>
        <p:nvSpPr>
          <p:cNvPr id="11" name="Rectangle 10">
            <a:extLst>
              <a:ext uri="{FF2B5EF4-FFF2-40B4-BE49-F238E27FC236}">
                <a16:creationId xmlns:a16="http://schemas.microsoft.com/office/drawing/2014/main" id="{B55FCF42-6CE8-8713-FBC1-139DE16C80AE}"/>
              </a:ext>
            </a:extLst>
          </p:cNvPr>
          <p:cNvSpPr/>
          <p:nvPr/>
        </p:nvSpPr>
        <p:spPr>
          <a:xfrm>
            <a:off x="3215167" y="76645"/>
            <a:ext cx="9929945" cy="1384995"/>
          </a:xfrm>
          <a:prstGeom prst="rect">
            <a:avLst/>
          </a:prstGeom>
        </p:spPr>
        <p:txBody>
          <a:bodyPr wrap="square">
            <a:spAutoFit/>
          </a:bodyPr>
          <a:lstStyle/>
          <a:p>
            <a:r>
              <a:rPr lang="en-US" sz="2800" dirty="0"/>
              <a:t>Which SDG – most relevant to your university?</a:t>
            </a:r>
          </a:p>
          <a:p>
            <a:endParaRPr lang="en-US" sz="2800" dirty="0"/>
          </a:p>
          <a:p>
            <a:r>
              <a:rPr lang="en-US" sz="2800" dirty="0"/>
              <a:t>Which SDG – most relevant to you? (</a:t>
            </a:r>
            <a:r>
              <a:rPr lang="en-US" sz="2800" dirty="0">
                <a:solidFill>
                  <a:srgbClr val="FF0000"/>
                </a:solidFill>
              </a:rPr>
              <a:t>=&gt; in the Chat</a:t>
            </a:r>
            <a:r>
              <a:rPr lang="en-US" sz="2800" dirty="0"/>
              <a:t>)</a:t>
            </a:r>
          </a:p>
        </p:txBody>
      </p:sp>
    </p:spTree>
    <p:extLst>
      <p:ext uri="{BB962C8B-B14F-4D97-AF65-F5344CB8AC3E}">
        <p14:creationId xmlns:p14="http://schemas.microsoft.com/office/powerpoint/2010/main" val="260162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439615" y="60086"/>
            <a:ext cx="12130631" cy="1609344"/>
          </a:xfrm>
        </p:spPr>
        <p:txBody>
          <a:bodyPr>
            <a:normAutofit/>
          </a:bodyPr>
          <a:lstStyle/>
          <a:p>
            <a:r>
              <a:rPr lang="en-AU" sz="4400" dirty="0"/>
              <a:t>What are other universities doing about the SDG</a:t>
            </a:r>
            <a:r>
              <a:rPr lang="en-AU" sz="4400" cap="none" dirty="0"/>
              <a:t>s</a:t>
            </a:r>
            <a:r>
              <a:rPr lang="en-AU" sz="4400" dirty="0"/>
              <a:t>?</a:t>
            </a:r>
          </a:p>
        </p:txBody>
      </p:sp>
      <p:sp>
        <p:nvSpPr>
          <p:cNvPr id="3" name="Content Placeholder 2"/>
          <p:cNvSpPr>
            <a:spLocks noGrp="1"/>
          </p:cNvSpPr>
          <p:nvPr>
            <p:ph idx="1"/>
          </p:nvPr>
        </p:nvSpPr>
        <p:spPr>
          <a:xfrm>
            <a:off x="439615" y="1945531"/>
            <a:ext cx="10379592" cy="4770426"/>
          </a:xfrm>
        </p:spPr>
        <p:txBody>
          <a:bodyPr>
            <a:noAutofit/>
          </a:bodyPr>
          <a:lstStyle/>
          <a:p>
            <a:pPr marL="0" indent="0">
              <a:buNone/>
            </a:pPr>
            <a:r>
              <a:rPr lang="en-AU" sz="2800" dirty="0"/>
              <a:t>Universities contribute to the SDGs in four main ways:</a:t>
            </a:r>
          </a:p>
          <a:p>
            <a:pPr marL="0" indent="0">
              <a:buNone/>
            </a:pPr>
            <a:endParaRPr lang="en-AU" sz="2800" dirty="0"/>
          </a:p>
          <a:p>
            <a:pPr marL="514350" indent="-514350">
              <a:buFont typeface="+mj-lt"/>
              <a:buAutoNum type="arabicPeriod"/>
            </a:pPr>
            <a:r>
              <a:rPr lang="en-US" sz="2800" dirty="0"/>
              <a:t>Learning and teaching</a:t>
            </a:r>
            <a:br>
              <a:rPr lang="en-US" sz="2800" dirty="0"/>
            </a:br>
            <a:endParaRPr lang="en-US" sz="2800" dirty="0"/>
          </a:p>
          <a:p>
            <a:pPr marL="514350" indent="-514350">
              <a:buFont typeface="+mj-lt"/>
              <a:buAutoNum type="arabicPeriod"/>
            </a:pPr>
            <a:r>
              <a:rPr lang="en-US" sz="2800" dirty="0"/>
              <a:t>Research</a:t>
            </a:r>
            <a:br>
              <a:rPr lang="en-US" sz="2800" dirty="0"/>
            </a:br>
            <a:endParaRPr lang="en-US" sz="2800" dirty="0"/>
          </a:p>
          <a:p>
            <a:pPr marL="514350" indent="-514350">
              <a:buFont typeface="+mj-lt"/>
              <a:buAutoNum type="arabicPeriod"/>
            </a:pPr>
            <a:r>
              <a:rPr lang="en-US" sz="2800" dirty="0"/>
              <a:t>Operations</a:t>
            </a:r>
            <a:br>
              <a:rPr lang="en-US" sz="2800" dirty="0"/>
            </a:br>
            <a:endParaRPr lang="en-US" sz="2800" dirty="0"/>
          </a:p>
          <a:p>
            <a:pPr marL="514350" indent="-514350">
              <a:buFont typeface="+mj-lt"/>
              <a:buAutoNum type="arabicPeriod"/>
            </a:pPr>
            <a:r>
              <a:rPr lang="en-US" sz="2800" dirty="0"/>
              <a:t>Community leadership</a:t>
            </a:r>
          </a:p>
        </p:txBody>
      </p:sp>
      <p:sp>
        <p:nvSpPr>
          <p:cNvPr id="5" name="Slide Number Placeholder 4"/>
          <p:cNvSpPr>
            <a:spLocks noGrp="1"/>
          </p:cNvSpPr>
          <p:nvPr>
            <p:ph type="sldNum" sz="quarter" idx="12"/>
          </p:nvPr>
        </p:nvSpPr>
        <p:spPr/>
        <p:txBody>
          <a:bodyPr/>
          <a:lstStyle/>
          <a:p>
            <a:fld id="{3A67333C-E24A-4CE4-92AC-9EED2203B357}" type="slidenum">
              <a:rPr lang="en-AU" smtClean="0"/>
              <a:t>8</a:t>
            </a:fld>
            <a:endParaRPr lang="en-AU" dirty="0"/>
          </a:p>
        </p:txBody>
      </p:sp>
    </p:spTree>
    <p:extLst>
      <p:ext uri="{BB962C8B-B14F-4D97-AF65-F5344CB8AC3E}">
        <p14:creationId xmlns:p14="http://schemas.microsoft.com/office/powerpoint/2010/main" val="3038279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439615" y="60086"/>
            <a:ext cx="12130631" cy="1609344"/>
          </a:xfrm>
        </p:spPr>
        <p:txBody>
          <a:bodyPr>
            <a:normAutofit/>
          </a:bodyPr>
          <a:lstStyle/>
          <a:p>
            <a:r>
              <a:rPr lang="en-AU" sz="4400" dirty="0"/>
              <a:t>What are other universities doing about the SDG</a:t>
            </a:r>
            <a:r>
              <a:rPr lang="en-AU" sz="4400" cap="none" dirty="0"/>
              <a:t>s</a:t>
            </a:r>
            <a:r>
              <a:rPr lang="en-AU" sz="4400" dirty="0"/>
              <a:t>?</a:t>
            </a:r>
          </a:p>
        </p:txBody>
      </p:sp>
      <p:sp>
        <p:nvSpPr>
          <p:cNvPr id="3" name="Content Placeholder 2"/>
          <p:cNvSpPr>
            <a:spLocks noGrp="1"/>
          </p:cNvSpPr>
          <p:nvPr>
            <p:ph idx="1"/>
          </p:nvPr>
        </p:nvSpPr>
        <p:spPr>
          <a:xfrm>
            <a:off x="439615" y="1945531"/>
            <a:ext cx="10379592" cy="4770426"/>
          </a:xfrm>
        </p:spPr>
        <p:txBody>
          <a:bodyPr>
            <a:noAutofit/>
          </a:bodyPr>
          <a:lstStyle/>
          <a:p>
            <a:pPr marL="0" indent="0">
              <a:buNone/>
            </a:pPr>
            <a:r>
              <a:rPr lang="en-AU" sz="2800" dirty="0"/>
              <a:t>Universities contribute to the SDGs in four main ways:</a:t>
            </a:r>
          </a:p>
          <a:p>
            <a:pPr marL="0" indent="0">
              <a:buNone/>
            </a:pPr>
            <a:endParaRPr lang="en-AU" sz="2800" dirty="0"/>
          </a:p>
          <a:p>
            <a:pPr marL="514350" indent="-514350">
              <a:buFont typeface="+mj-lt"/>
              <a:buAutoNum type="arabicPeriod"/>
            </a:pPr>
            <a:r>
              <a:rPr lang="en-US" sz="2800" b="1" dirty="0"/>
              <a:t>Learning and teaching</a:t>
            </a:r>
          </a:p>
          <a:p>
            <a:pPr lvl="3"/>
            <a:r>
              <a:rPr lang="en-US" sz="2200" dirty="0"/>
              <a:t>Improved employment, health and wellbeing, gender equality, understanding SDGs</a:t>
            </a:r>
          </a:p>
          <a:p>
            <a:pPr lvl="3"/>
            <a:r>
              <a:rPr lang="en-US" sz="2200" dirty="0">
                <a:solidFill>
                  <a:srgbClr val="C00000"/>
                </a:solidFill>
              </a:rPr>
              <a:t>Example</a:t>
            </a:r>
            <a:r>
              <a:rPr lang="en-US" sz="2200" dirty="0"/>
              <a:t>: Western Sydney University – Excellence awards</a:t>
            </a:r>
          </a:p>
          <a:p>
            <a:pPr marL="514350" indent="-514350">
              <a:buFont typeface="+mj-lt"/>
              <a:buAutoNum type="arabicPeriod"/>
            </a:pPr>
            <a:r>
              <a:rPr lang="en-US" sz="2800" b="1" dirty="0"/>
              <a:t>Research</a:t>
            </a:r>
          </a:p>
          <a:p>
            <a:pPr lvl="3"/>
            <a:r>
              <a:rPr lang="en-US" sz="2200" dirty="0"/>
              <a:t>Promoting and aligning to SDGs</a:t>
            </a:r>
          </a:p>
          <a:p>
            <a:pPr lvl="3"/>
            <a:r>
              <a:rPr lang="en-US" sz="2200" dirty="0">
                <a:solidFill>
                  <a:srgbClr val="C00000"/>
                </a:solidFill>
              </a:rPr>
              <a:t>Example</a:t>
            </a:r>
            <a:r>
              <a:rPr lang="en-US" sz="2200" dirty="0"/>
              <a:t>: University of Technology Sydney – </a:t>
            </a:r>
            <a:br>
              <a:rPr lang="en-US" sz="2200" dirty="0"/>
            </a:br>
            <a:r>
              <a:rPr lang="en-AU" sz="2200" dirty="0"/>
              <a:t>Developing technologies to transform sewage treatment plants into green energy producers (Prof. </a:t>
            </a:r>
            <a:r>
              <a:rPr lang="en-AU" sz="2200" dirty="0" err="1"/>
              <a:t>Qilin</a:t>
            </a:r>
            <a:r>
              <a:rPr lang="en-AU" sz="2200" dirty="0"/>
              <a:t> Wang)</a:t>
            </a:r>
            <a:endParaRPr lang="en-US" sz="2200" dirty="0"/>
          </a:p>
        </p:txBody>
      </p:sp>
      <p:sp>
        <p:nvSpPr>
          <p:cNvPr id="5" name="Slide Number Placeholder 4"/>
          <p:cNvSpPr>
            <a:spLocks noGrp="1"/>
          </p:cNvSpPr>
          <p:nvPr>
            <p:ph type="sldNum" sz="quarter" idx="12"/>
          </p:nvPr>
        </p:nvSpPr>
        <p:spPr/>
        <p:txBody>
          <a:bodyPr/>
          <a:lstStyle/>
          <a:p>
            <a:fld id="{3A67333C-E24A-4CE4-92AC-9EED2203B357}" type="slidenum">
              <a:rPr lang="en-AU" smtClean="0"/>
              <a:t>9</a:t>
            </a:fld>
            <a:endParaRPr lang="en-AU" dirty="0"/>
          </a:p>
        </p:txBody>
      </p:sp>
    </p:spTree>
    <p:extLst>
      <p:ext uri="{BB962C8B-B14F-4D97-AF65-F5344CB8AC3E}">
        <p14:creationId xmlns:p14="http://schemas.microsoft.com/office/powerpoint/2010/main" val="840386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439615" y="60086"/>
            <a:ext cx="12130631" cy="1609344"/>
          </a:xfrm>
        </p:spPr>
        <p:txBody>
          <a:bodyPr>
            <a:normAutofit/>
          </a:bodyPr>
          <a:lstStyle/>
          <a:p>
            <a:r>
              <a:rPr lang="en-AU" sz="4400" dirty="0"/>
              <a:t>What are other universities doing about the SDG</a:t>
            </a:r>
            <a:r>
              <a:rPr lang="en-AU" sz="4400" cap="none" dirty="0"/>
              <a:t>s</a:t>
            </a:r>
            <a:r>
              <a:rPr lang="en-AU" sz="4400" dirty="0"/>
              <a:t>?</a:t>
            </a:r>
          </a:p>
        </p:txBody>
      </p:sp>
      <p:sp>
        <p:nvSpPr>
          <p:cNvPr id="3" name="Content Placeholder 2"/>
          <p:cNvSpPr>
            <a:spLocks noGrp="1"/>
          </p:cNvSpPr>
          <p:nvPr>
            <p:ph idx="1"/>
          </p:nvPr>
        </p:nvSpPr>
        <p:spPr>
          <a:xfrm>
            <a:off x="439615" y="1945531"/>
            <a:ext cx="11186328" cy="4770426"/>
          </a:xfrm>
        </p:spPr>
        <p:txBody>
          <a:bodyPr>
            <a:noAutofit/>
          </a:bodyPr>
          <a:lstStyle/>
          <a:p>
            <a:pPr marL="0" indent="0">
              <a:buNone/>
            </a:pPr>
            <a:r>
              <a:rPr lang="en-AU" sz="2800" dirty="0"/>
              <a:t>Universities contribute to the SDGs in four main ways:</a:t>
            </a:r>
          </a:p>
          <a:p>
            <a:pPr marL="0" indent="0">
              <a:buNone/>
            </a:pPr>
            <a:endParaRPr lang="en-AU" sz="2800" dirty="0"/>
          </a:p>
          <a:p>
            <a:pPr marL="514350" indent="-514350">
              <a:buFont typeface="+mj-lt"/>
              <a:buAutoNum type="arabicPeriod" startAt="3"/>
            </a:pPr>
            <a:r>
              <a:rPr lang="en-US" sz="2800" b="1" dirty="0"/>
              <a:t>Operations</a:t>
            </a:r>
          </a:p>
          <a:p>
            <a:pPr lvl="3"/>
            <a:r>
              <a:rPr lang="en-AU" sz="2200" dirty="0"/>
              <a:t>Aligning governance, culture and operations to the SDGs</a:t>
            </a:r>
          </a:p>
          <a:p>
            <a:pPr lvl="3"/>
            <a:r>
              <a:rPr lang="en-US" sz="2200" dirty="0">
                <a:solidFill>
                  <a:srgbClr val="C00000"/>
                </a:solidFill>
              </a:rPr>
              <a:t>Example</a:t>
            </a:r>
            <a:r>
              <a:rPr lang="en-US" sz="2200" dirty="0"/>
              <a:t>: Macquarie University –  </a:t>
            </a:r>
            <a:r>
              <a:rPr lang="en-AU" sz="2200" dirty="0"/>
              <a:t>Shifting to the renewable energy provider Red Energy in 2020</a:t>
            </a:r>
            <a:endParaRPr lang="en-US" sz="2200" dirty="0"/>
          </a:p>
          <a:p>
            <a:pPr marL="514350" indent="-514350">
              <a:buFont typeface="+mj-lt"/>
              <a:buAutoNum type="arabicPeriod" startAt="3"/>
            </a:pPr>
            <a:r>
              <a:rPr lang="en-US" sz="2800" b="1" dirty="0"/>
              <a:t>Community leadership</a:t>
            </a:r>
          </a:p>
          <a:p>
            <a:pPr lvl="3"/>
            <a:r>
              <a:rPr lang="en-AU" sz="2200" dirty="0"/>
              <a:t>External advocacy of the SDGs</a:t>
            </a:r>
          </a:p>
          <a:p>
            <a:pPr lvl="3"/>
            <a:r>
              <a:rPr lang="en-US" sz="2200" dirty="0">
                <a:solidFill>
                  <a:srgbClr val="C00000"/>
                </a:solidFill>
              </a:rPr>
              <a:t>Example</a:t>
            </a:r>
            <a:r>
              <a:rPr lang="en-US" sz="2200" dirty="0"/>
              <a:t>: University of Sydney –  </a:t>
            </a:r>
            <a:r>
              <a:rPr lang="en-AU" sz="2200" dirty="0" err="1"/>
              <a:t>FoodLab</a:t>
            </a:r>
            <a:r>
              <a:rPr lang="en-AU" sz="2200" dirty="0"/>
              <a:t> Sydney supports food entrepreneurs from disadvantaged backgrounds </a:t>
            </a:r>
            <a:endParaRPr lang="en-US" sz="2200" dirty="0"/>
          </a:p>
        </p:txBody>
      </p:sp>
      <p:sp>
        <p:nvSpPr>
          <p:cNvPr id="5" name="Slide Number Placeholder 4"/>
          <p:cNvSpPr>
            <a:spLocks noGrp="1"/>
          </p:cNvSpPr>
          <p:nvPr>
            <p:ph type="sldNum" sz="quarter" idx="12"/>
          </p:nvPr>
        </p:nvSpPr>
        <p:spPr/>
        <p:txBody>
          <a:bodyPr/>
          <a:lstStyle/>
          <a:p>
            <a:fld id="{3A67333C-E24A-4CE4-92AC-9EED2203B357}" type="slidenum">
              <a:rPr lang="en-AU" smtClean="0"/>
              <a:t>10</a:t>
            </a:fld>
            <a:endParaRPr lang="en-AU" dirty="0"/>
          </a:p>
        </p:txBody>
      </p:sp>
    </p:spTree>
    <p:extLst>
      <p:ext uri="{BB962C8B-B14F-4D97-AF65-F5344CB8AC3E}">
        <p14:creationId xmlns:p14="http://schemas.microsoft.com/office/powerpoint/2010/main" val="3717832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9615" y="6476630"/>
            <a:ext cx="11186328" cy="554643"/>
          </a:xfrm>
        </p:spPr>
        <p:txBody>
          <a:bodyPr>
            <a:noAutofit/>
          </a:bodyPr>
          <a:lstStyle/>
          <a:p>
            <a:pPr marL="0" indent="0" algn="ctr">
              <a:buNone/>
            </a:pPr>
            <a:r>
              <a:rPr lang="en-AU" sz="1600" dirty="0">
                <a:latin typeface="Calibri" panose="020F0502020204030204" pitchFamily="34" charset="0"/>
                <a:cs typeface="Calibri" panose="020F0502020204030204" pitchFamily="34" charset="0"/>
              </a:rPr>
              <a:t>Source: </a:t>
            </a:r>
            <a:r>
              <a:rPr lang="en-AU" sz="1600" b="1" dirty="0">
                <a:latin typeface="Calibri" panose="020F0502020204030204" pitchFamily="34" charset="0"/>
                <a:cs typeface="Calibri" panose="020F0502020204030204" pitchFamily="34" charset="0"/>
                <a:hlinkClick r:id="rId3"/>
              </a:rPr>
              <a:t>Getting started with the SDGs in Universities</a:t>
            </a:r>
            <a:endParaRPr lang="en-AU" sz="1600" b="1"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12"/>
          </p:nvPr>
        </p:nvSpPr>
        <p:spPr/>
        <p:txBody>
          <a:bodyPr/>
          <a:lstStyle/>
          <a:p>
            <a:fld id="{3A67333C-E24A-4CE4-92AC-9EED2203B357}" type="slidenum">
              <a:rPr lang="en-AU" smtClean="0"/>
              <a:t>11</a:t>
            </a:fld>
            <a:endParaRPr lang="en-AU" dirty="0"/>
          </a:p>
        </p:txBody>
      </p:sp>
      <p:pic>
        <p:nvPicPr>
          <p:cNvPr id="4" name="Picture 3" descr="A picture containing text, screenshot, logo, font&#10;&#10;Description automatically generated">
            <a:extLst>
              <a:ext uri="{FF2B5EF4-FFF2-40B4-BE49-F238E27FC236}">
                <a16:creationId xmlns:a16="http://schemas.microsoft.com/office/drawing/2014/main" id="{DE028C8B-6E33-01F7-4974-8A8AFD0CB351}"/>
              </a:ext>
            </a:extLst>
          </p:cNvPr>
          <p:cNvPicPr>
            <a:picLocks noChangeAspect="1"/>
          </p:cNvPicPr>
          <p:nvPr/>
        </p:nvPicPr>
        <p:blipFill>
          <a:blip r:embed="rId4"/>
          <a:stretch>
            <a:fillRect/>
          </a:stretch>
        </p:blipFill>
        <p:spPr>
          <a:xfrm>
            <a:off x="1312939" y="101975"/>
            <a:ext cx="8908747" cy="6374655"/>
          </a:xfrm>
          <a:prstGeom prst="rect">
            <a:avLst/>
          </a:prstGeom>
        </p:spPr>
      </p:pic>
    </p:spTree>
    <p:extLst>
      <p:ext uri="{BB962C8B-B14F-4D97-AF65-F5344CB8AC3E}">
        <p14:creationId xmlns:p14="http://schemas.microsoft.com/office/powerpoint/2010/main" val="3988998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The initiative</a:t>
            </a:r>
          </a:p>
        </p:txBody>
      </p:sp>
      <p:sp>
        <p:nvSpPr>
          <p:cNvPr id="3" name="Content Placeholder 2"/>
          <p:cNvSpPr>
            <a:spLocks noGrp="1"/>
          </p:cNvSpPr>
          <p:nvPr>
            <p:ph idx="1"/>
          </p:nvPr>
        </p:nvSpPr>
        <p:spPr>
          <a:xfrm>
            <a:off x="439614" y="1945531"/>
            <a:ext cx="3490129" cy="4770426"/>
          </a:xfrm>
        </p:spPr>
        <p:txBody>
          <a:bodyPr>
            <a:noAutofit/>
          </a:bodyPr>
          <a:lstStyle/>
          <a:p>
            <a:pPr marL="0" indent="0">
              <a:spcAft>
                <a:spcPts val="1800"/>
              </a:spcAft>
              <a:buNone/>
            </a:pPr>
            <a:r>
              <a:rPr lang="en-US" sz="2800" b="1" dirty="0"/>
              <a:t>Overall methodological approach:</a:t>
            </a:r>
          </a:p>
          <a:p>
            <a:pPr>
              <a:spcAft>
                <a:spcPts val="1800"/>
              </a:spcAft>
            </a:pPr>
            <a:r>
              <a:rPr lang="en-AU" sz="2200" dirty="0"/>
              <a:t>a descriptive cross-sectional survey study</a:t>
            </a:r>
          </a:p>
          <a:p>
            <a:pPr>
              <a:spcAft>
                <a:spcPts val="1800"/>
              </a:spcAft>
            </a:pPr>
            <a:r>
              <a:rPr lang="en-AU" sz="2200" dirty="0"/>
              <a:t> 3 phases: survey-intervention-survey</a:t>
            </a:r>
          </a:p>
          <a:p>
            <a:pPr>
              <a:spcAft>
                <a:spcPts val="1800"/>
              </a:spcAft>
            </a:pPr>
            <a:r>
              <a:rPr lang="en-AU" sz="2200" dirty="0"/>
              <a:t>Aim: capacity building</a:t>
            </a:r>
          </a:p>
          <a:p>
            <a:pPr marL="0" indent="0">
              <a:buNone/>
            </a:pPr>
            <a:endParaRPr lang="en-US" sz="2800" dirty="0"/>
          </a:p>
        </p:txBody>
      </p:sp>
      <p:sp>
        <p:nvSpPr>
          <p:cNvPr id="5" name="Slide Number Placeholder 4"/>
          <p:cNvSpPr>
            <a:spLocks noGrp="1"/>
          </p:cNvSpPr>
          <p:nvPr>
            <p:ph type="sldNum" sz="quarter" idx="12"/>
          </p:nvPr>
        </p:nvSpPr>
        <p:spPr/>
        <p:txBody>
          <a:bodyPr/>
          <a:lstStyle/>
          <a:p>
            <a:fld id="{3A67333C-E24A-4CE4-92AC-9EED2203B357}" type="slidenum">
              <a:rPr lang="en-AU" smtClean="0"/>
              <a:t>12</a:t>
            </a:fld>
            <a:endParaRPr lang="en-AU" dirty="0"/>
          </a:p>
        </p:txBody>
      </p:sp>
      <p:pic>
        <p:nvPicPr>
          <p:cNvPr id="8" name="Picture 7">
            <a:extLst>
              <a:ext uri="{FF2B5EF4-FFF2-40B4-BE49-F238E27FC236}">
                <a16:creationId xmlns:a16="http://schemas.microsoft.com/office/drawing/2014/main" id="{C9011D80-E640-4E29-3103-B44C91F2A182}"/>
              </a:ext>
            </a:extLst>
          </p:cNvPr>
          <p:cNvPicPr>
            <a:picLocks noChangeAspect="1"/>
          </p:cNvPicPr>
          <p:nvPr/>
        </p:nvPicPr>
        <p:blipFill>
          <a:blip r:embed="rId4"/>
          <a:stretch>
            <a:fillRect/>
          </a:stretch>
        </p:blipFill>
        <p:spPr>
          <a:xfrm>
            <a:off x="4080880" y="1804245"/>
            <a:ext cx="7971784" cy="41924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46087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Who contributed to phase 1</a:t>
            </a:r>
          </a:p>
        </p:txBody>
      </p:sp>
      <p:sp>
        <p:nvSpPr>
          <p:cNvPr id="3" name="Content Placeholder 2"/>
          <p:cNvSpPr>
            <a:spLocks noGrp="1"/>
          </p:cNvSpPr>
          <p:nvPr>
            <p:ph idx="1"/>
          </p:nvPr>
        </p:nvSpPr>
        <p:spPr>
          <a:xfrm>
            <a:off x="819811" y="1669430"/>
            <a:ext cx="11556123" cy="5036411"/>
          </a:xfrm>
        </p:spPr>
        <p:txBody>
          <a:bodyPr>
            <a:noAutofit/>
          </a:bodyPr>
          <a:lstStyle/>
          <a:p>
            <a:r>
              <a:rPr lang="en-AU" sz="2400" dirty="0">
                <a:ea typeface="Calibri" panose="020F0502020204030204" pitchFamily="34" charset="0"/>
                <a:cs typeface="Times New Roman" panose="02020603050405020304" pitchFamily="18" charset="0"/>
              </a:rPr>
              <a:t>We invited all staff to contribute to our online questionnaire in Phase 1</a:t>
            </a:r>
          </a:p>
          <a:p>
            <a:endParaRPr lang="en-AU" sz="2400" dirty="0">
              <a:ea typeface="Calibri" panose="020F0502020204030204" pitchFamily="34" charset="0"/>
              <a:cs typeface="Times New Roman" panose="02020603050405020304" pitchFamily="18" charset="0"/>
            </a:endParaRPr>
          </a:p>
          <a:p>
            <a:r>
              <a:rPr lang="en-AU" sz="2400" dirty="0">
                <a:ea typeface="Calibri" panose="020F0502020204030204" pitchFamily="34" charset="0"/>
                <a:cs typeface="Times New Roman" panose="02020603050405020304" pitchFamily="18" charset="0"/>
              </a:rPr>
              <a:t>Cross-sections of full-time and part-time staff:</a:t>
            </a:r>
          </a:p>
          <a:p>
            <a:pPr lvl="1"/>
            <a:r>
              <a:rPr lang="en-AU" sz="2200" dirty="0">
                <a:ea typeface="Calibri" panose="020F0502020204030204" pitchFamily="34" charset="0"/>
                <a:cs typeface="Times New Roman" panose="02020603050405020304" pitchFamily="18" charset="0"/>
              </a:rPr>
              <a:t>Professional staff</a:t>
            </a:r>
          </a:p>
          <a:p>
            <a:pPr lvl="1"/>
            <a:r>
              <a:rPr lang="en-AU" sz="2200" dirty="0">
                <a:ea typeface="Calibri" panose="020F0502020204030204" pitchFamily="34" charset="0"/>
                <a:cs typeface="Times New Roman" panose="02020603050405020304" pitchFamily="18" charset="0"/>
              </a:rPr>
              <a:t>Academic staff</a:t>
            </a:r>
          </a:p>
          <a:p>
            <a:pPr lvl="1"/>
            <a:r>
              <a:rPr lang="en-AU" sz="2200" dirty="0">
                <a:ea typeface="Calibri" panose="020F0502020204030204" pitchFamily="34" charset="0"/>
                <a:cs typeface="Times New Roman" panose="02020603050405020304" pitchFamily="18" charset="0"/>
              </a:rPr>
              <a:t>Administration (leadership)</a:t>
            </a:r>
          </a:p>
          <a:p>
            <a:pPr lvl="1"/>
            <a:endParaRPr lang="en-AU" sz="2200" dirty="0">
              <a:ea typeface="Calibri" panose="020F0502020204030204" pitchFamily="34" charset="0"/>
              <a:cs typeface="Times New Roman" panose="02020603050405020304" pitchFamily="18" charset="0"/>
            </a:endParaRPr>
          </a:p>
          <a:p>
            <a:r>
              <a:rPr lang="en-AU" sz="2400" dirty="0">
                <a:ea typeface="Calibri" panose="020F0502020204030204" pitchFamily="34" charset="0"/>
                <a:cs typeface="Times New Roman" panose="02020603050405020304" pitchFamily="18" charset="0"/>
              </a:rPr>
              <a:t>All staff (n = 150) were invited to contribute to the questionnaire.</a:t>
            </a:r>
          </a:p>
          <a:p>
            <a:r>
              <a:rPr lang="en-AU" sz="2400" dirty="0">
                <a:ea typeface="Calibri" panose="020F0502020204030204" pitchFamily="34" charset="0"/>
                <a:cs typeface="Times New Roman" panose="02020603050405020304" pitchFamily="18" charset="0"/>
              </a:rPr>
              <a:t>74 staff responded (40 professional, 25 academic, 9 staff unknown status)</a:t>
            </a:r>
          </a:p>
          <a:p>
            <a:r>
              <a:rPr lang="en-AU" sz="2400" dirty="0">
                <a:ea typeface="Calibri" panose="020F0502020204030204" pitchFamily="34" charset="0"/>
                <a:cs typeface="Times New Roman" panose="02020603050405020304" pitchFamily="18" charset="0"/>
              </a:rPr>
              <a:t>Almost 50 % response rate</a:t>
            </a:r>
            <a:endParaRPr lang="en-US"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13</a:t>
            </a:fld>
            <a:endParaRPr lang="en-AU" dirty="0"/>
          </a:p>
        </p:txBody>
      </p:sp>
    </p:spTree>
    <p:extLst>
      <p:ext uri="{BB962C8B-B14F-4D97-AF65-F5344CB8AC3E}">
        <p14:creationId xmlns:p14="http://schemas.microsoft.com/office/powerpoint/2010/main" val="202307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Outcomes of phase 1</a:t>
            </a:r>
          </a:p>
        </p:txBody>
      </p:sp>
      <p:sp>
        <p:nvSpPr>
          <p:cNvPr id="3" name="Content Placeholder 2"/>
          <p:cNvSpPr>
            <a:spLocks noGrp="1"/>
          </p:cNvSpPr>
          <p:nvPr>
            <p:ph idx="1"/>
          </p:nvPr>
        </p:nvSpPr>
        <p:spPr>
          <a:xfrm>
            <a:off x="1" y="1669430"/>
            <a:ext cx="5486400" cy="5036411"/>
          </a:xfrm>
        </p:spPr>
        <p:txBody>
          <a:bodyPr>
            <a:noAutofit/>
          </a:bodyPr>
          <a:lstStyle/>
          <a:p>
            <a:r>
              <a:rPr lang="en-GB" sz="2400" dirty="0">
                <a:ea typeface="Calibri" panose="020F0502020204030204" pitchFamily="34" charset="0"/>
                <a:cs typeface="Times New Roman" panose="02020603050405020304" pitchFamily="18" charset="0"/>
              </a:rPr>
              <a:t>P</a:t>
            </a:r>
            <a:r>
              <a:rPr lang="en-GB" sz="2400" dirty="0">
                <a:effectLst/>
                <a:ea typeface="Calibri" panose="020F0502020204030204" pitchFamily="34" charset="0"/>
                <a:cs typeface="Times New Roman" panose="02020603050405020304" pitchFamily="18" charset="0"/>
              </a:rPr>
              <a:t>rovided information about staff </a:t>
            </a:r>
            <a:r>
              <a:rPr lang="en-GB" sz="2400" dirty="0">
                <a:solidFill>
                  <a:schemeClr val="accent2"/>
                </a:solidFill>
                <a:effectLst/>
                <a:ea typeface="Calibri" panose="020F0502020204030204" pitchFamily="34" charset="0"/>
                <a:cs typeface="Times New Roman" panose="02020603050405020304" pitchFamily="18" charset="0"/>
              </a:rPr>
              <a:t>knowledge of the SDGs </a:t>
            </a:r>
            <a:r>
              <a:rPr lang="en-GB" sz="2400" dirty="0">
                <a:effectLst/>
                <a:ea typeface="Calibri" panose="020F0502020204030204" pitchFamily="34" charset="0"/>
                <a:cs typeface="Times New Roman" panose="02020603050405020304" pitchFamily="18" charset="0"/>
              </a:rPr>
              <a:t>+ practices Avondale University </a:t>
            </a:r>
            <a:r>
              <a:rPr lang="en-GB" sz="2400" dirty="0">
                <a:solidFill>
                  <a:schemeClr val="accent2"/>
                </a:solidFill>
                <a:effectLst/>
                <a:ea typeface="Calibri" panose="020F0502020204030204" pitchFamily="34" charset="0"/>
                <a:cs typeface="Times New Roman" panose="02020603050405020304" pitchFamily="18" charset="0"/>
              </a:rPr>
              <a:t>already has in place </a:t>
            </a:r>
            <a:r>
              <a:rPr lang="en-GB" sz="2400" dirty="0">
                <a:effectLst/>
                <a:ea typeface="Calibri" panose="020F0502020204030204" pitchFamily="34" charset="0"/>
                <a:cs typeface="Times New Roman" panose="02020603050405020304" pitchFamily="18" charset="0"/>
              </a:rPr>
              <a:t>that relate to the SDGs</a:t>
            </a:r>
            <a:r>
              <a:rPr lang="en-AU" sz="2400" dirty="0">
                <a:effectLst/>
              </a:rPr>
              <a:t> </a:t>
            </a:r>
          </a:p>
          <a:p>
            <a:r>
              <a:rPr lang="en-GB" sz="2400" dirty="0">
                <a:ea typeface="Calibri" panose="020F0502020204030204" pitchFamily="34" charset="0"/>
                <a:cs typeface="Times New Roman" panose="02020603050405020304" pitchFamily="18" charset="0"/>
              </a:rPr>
              <a:t>D</a:t>
            </a:r>
            <a:r>
              <a:rPr lang="en-GB" sz="2400" dirty="0">
                <a:effectLst/>
                <a:ea typeface="Calibri" panose="020F0502020204030204" pitchFamily="34" charset="0"/>
                <a:cs typeface="Times New Roman" panose="02020603050405020304" pitchFamily="18" charset="0"/>
              </a:rPr>
              <a:t>ata shows most staff tried to </a:t>
            </a:r>
            <a:r>
              <a:rPr lang="en-GB" sz="2400" dirty="0">
                <a:solidFill>
                  <a:schemeClr val="accent2"/>
                </a:solidFill>
                <a:effectLst/>
                <a:ea typeface="Calibri" panose="020F0502020204030204" pitchFamily="34" charset="0"/>
                <a:cs typeface="Times New Roman" panose="02020603050405020304" pitchFamily="18" charset="0"/>
              </a:rPr>
              <a:t>relate to sustainability and SDGs </a:t>
            </a:r>
          </a:p>
          <a:p>
            <a:r>
              <a:rPr lang="en-GB" sz="2400" dirty="0">
                <a:ea typeface="Calibri" panose="020F0502020204030204" pitchFamily="34" charset="0"/>
                <a:cs typeface="Times New Roman" panose="02020603050405020304" pitchFamily="18" charset="0"/>
              </a:rPr>
              <a:t>D</a:t>
            </a:r>
            <a:r>
              <a:rPr lang="en-GB" sz="2400" dirty="0">
                <a:effectLst/>
                <a:ea typeface="Calibri" panose="020F0502020204030204" pitchFamily="34" charset="0"/>
                <a:cs typeface="Times New Roman" panose="02020603050405020304" pitchFamily="18" charset="0"/>
              </a:rPr>
              <a:t>ata in Figure 1 indicates staff believe Avondale University is significantly contributing to </a:t>
            </a:r>
            <a:r>
              <a:rPr lang="en-GB" sz="2400" dirty="0">
                <a:solidFill>
                  <a:schemeClr val="accent2"/>
                </a:solidFill>
                <a:effectLst/>
                <a:ea typeface="Calibri" panose="020F0502020204030204" pitchFamily="34" charset="0"/>
                <a:cs typeface="Times New Roman" panose="02020603050405020304" pitchFamily="18" charset="0"/>
              </a:rPr>
              <a:t>Quality Education </a:t>
            </a:r>
            <a:r>
              <a:rPr lang="en-GB" sz="2400" dirty="0">
                <a:effectLst/>
                <a:ea typeface="Calibri" panose="020F0502020204030204" pitchFamily="34" charset="0"/>
                <a:cs typeface="Times New Roman" panose="02020603050405020304" pitchFamily="18" charset="0"/>
              </a:rPr>
              <a:t>(SDG 4) 93%, </a:t>
            </a:r>
            <a:r>
              <a:rPr lang="en-GB" sz="2400" dirty="0">
                <a:solidFill>
                  <a:schemeClr val="accent2"/>
                </a:solidFill>
                <a:effectLst/>
                <a:ea typeface="Calibri" panose="020F0502020204030204" pitchFamily="34" charset="0"/>
                <a:cs typeface="Times New Roman" panose="02020603050405020304" pitchFamily="18" charset="0"/>
              </a:rPr>
              <a:t>Good Health and Wellbeing</a:t>
            </a:r>
            <a:r>
              <a:rPr lang="en-GB" sz="2400" dirty="0">
                <a:effectLst/>
                <a:ea typeface="Calibri" panose="020F0502020204030204" pitchFamily="34" charset="0"/>
                <a:cs typeface="Times New Roman" panose="02020603050405020304" pitchFamily="18" charset="0"/>
              </a:rPr>
              <a:t> (SDG 3) 87% and </a:t>
            </a:r>
            <a:r>
              <a:rPr lang="en-GB" sz="2400" dirty="0">
                <a:solidFill>
                  <a:schemeClr val="accent2"/>
                </a:solidFill>
                <a:effectLst/>
                <a:ea typeface="Calibri" panose="020F0502020204030204" pitchFamily="34" charset="0"/>
                <a:cs typeface="Times New Roman" panose="02020603050405020304" pitchFamily="18" charset="0"/>
              </a:rPr>
              <a:t>Gender Equality </a:t>
            </a:r>
            <a:r>
              <a:rPr lang="en-GB" sz="2400" dirty="0">
                <a:effectLst/>
                <a:ea typeface="Calibri" panose="020F0502020204030204" pitchFamily="34" charset="0"/>
                <a:cs typeface="Times New Roman" panose="02020603050405020304" pitchFamily="18" charset="0"/>
              </a:rPr>
              <a:t>(SDG 5) 77%</a:t>
            </a:r>
            <a:endParaRPr lang="en-US"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14</a:t>
            </a:fld>
            <a:endParaRPr lang="en-AU" dirty="0"/>
          </a:p>
        </p:txBody>
      </p:sp>
      <p:pic>
        <p:nvPicPr>
          <p:cNvPr id="8" name="Picture 7" descr="A picture containing text, screenshot, diagram, rectangle&#10;&#10;Description automatically generated">
            <a:extLst>
              <a:ext uri="{FF2B5EF4-FFF2-40B4-BE49-F238E27FC236}">
                <a16:creationId xmlns:a16="http://schemas.microsoft.com/office/drawing/2014/main" id="{A393F3FD-5587-02CC-29B2-8DEDE66514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0854" y="1917233"/>
            <a:ext cx="6520354" cy="3567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5501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Outcomes of phase 1 (cont.)</a:t>
            </a:r>
          </a:p>
        </p:txBody>
      </p:sp>
      <p:sp>
        <p:nvSpPr>
          <p:cNvPr id="3" name="Content Placeholder 2"/>
          <p:cNvSpPr>
            <a:spLocks noGrp="1"/>
          </p:cNvSpPr>
          <p:nvPr>
            <p:ph idx="1"/>
          </p:nvPr>
        </p:nvSpPr>
        <p:spPr>
          <a:xfrm>
            <a:off x="1" y="1669430"/>
            <a:ext cx="4310741" cy="5036411"/>
          </a:xfrm>
        </p:spPr>
        <p:txBody>
          <a:bodyPr>
            <a:noAutofit/>
          </a:bodyPr>
          <a:lstStyle/>
          <a:p>
            <a:r>
              <a:rPr lang="en-GB" sz="2400" dirty="0">
                <a:effectLst/>
                <a:ea typeface="Calibri" panose="020F0502020204030204" pitchFamily="34" charset="0"/>
              </a:rPr>
              <a:t>Five SDGs were identified as those Avondale University </a:t>
            </a:r>
            <a:r>
              <a:rPr lang="en-GB" sz="2400" dirty="0">
                <a:solidFill>
                  <a:schemeClr val="accent2"/>
                </a:solidFill>
                <a:effectLst/>
                <a:ea typeface="Calibri" panose="020F0502020204030204" pitchFamily="34" charset="0"/>
              </a:rPr>
              <a:t>contributes to quite well</a:t>
            </a:r>
            <a:r>
              <a:rPr lang="en-AU" sz="2400" dirty="0">
                <a:solidFill>
                  <a:schemeClr val="accent2"/>
                </a:solidFill>
                <a:effectLst/>
              </a:rPr>
              <a:t> </a:t>
            </a:r>
            <a:r>
              <a:rPr lang="en-AU" sz="2400" dirty="0">
                <a:effectLst/>
              </a:rPr>
              <a:t>(refer to Figure 2)</a:t>
            </a:r>
          </a:p>
          <a:p>
            <a:r>
              <a:rPr lang="en-GB" sz="2400" dirty="0">
                <a:effectLst/>
                <a:ea typeface="Calibri" panose="020F0502020204030204" pitchFamily="34" charset="0"/>
              </a:rPr>
              <a:t>Less than 50% of all staff believe Avondale University is contributing to the </a:t>
            </a:r>
            <a:r>
              <a:rPr lang="en-GB" sz="2400" dirty="0">
                <a:solidFill>
                  <a:schemeClr val="accent2"/>
                </a:solidFill>
                <a:effectLst/>
                <a:ea typeface="Calibri" panose="020F0502020204030204" pitchFamily="34" charset="0"/>
              </a:rPr>
              <a:t>remaining nine </a:t>
            </a:r>
            <a:r>
              <a:rPr lang="en-GB" sz="2400" dirty="0">
                <a:effectLst/>
                <a:ea typeface="Calibri" panose="020F0502020204030204" pitchFamily="34" charset="0"/>
              </a:rPr>
              <a:t>SDGs</a:t>
            </a:r>
          </a:p>
          <a:p>
            <a:r>
              <a:rPr lang="en-GB" sz="2400" dirty="0">
                <a:ea typeface="Calibri" panose="020F0502020204030204" pitchFamily="34" charset="0"/>
                <a:cs typeface="Times New Roman" panose="02020603050405020304" pitchFamily="18" charset="0"/>
              </a:rPr>
              <a:t>E</a:t>
            </a:r>
            <a:r>
              <a:rPr lang="en-GB" sz="2400" dirty="0">
                <a:effectLst/>
                <a:ea typeface="Calibri" panose="020F0502020204030204" pitchFamily="34" charset="0"/>
                <a:cs typeface="Times New Roman" panose="02020603050405020304" pitchFamily="18" charset="0"/>
              </a:rPr>
              <a:t>vidence we need to </a:t>
            </a:r>
            <a:r>
              <a:rPr lang="en-GB" sz="2400" dirty="0">
                <a:solidFill>
                  <a:schemeClr val="accent2"/>
                </a:solidFill>
                <a:effectLst/>
                <a:ea typeface="Calibri" panose="020F0502020204030204" pitchFamily="34" charset="0"/>
                <a:cs typeface="Times New Roman" panose="02020603050405020304" pitchFamily="18" charset="0"/>
              </a:rPr>
              <a:t>communicate more </a:t>
            </a:r>
            <a:r>
              <a:rPr lang="en-GB" sz="2400" dirty="0">
                <a:effectLst/>
                <a:ea typeface="Calibri" panose="020F0502020204030204" pitchFamily="34" charset="0"/>
                <a:cs typeface="Times New Roman" panose="02020603050405020304" pitchFamily="18" charset="0"/>
              </a:rPr>
              <a:t>about our alignment to these SDGs</a:t>
            </a:r>
            <a:endParaRPr lang="en-US" sz="2400" dirty="0"/>
          </a:p>
        </p:txBody>
      </p:sp>
      <p:sp>
        <p:nvSpPr>
          <p:cNvPr id="5" name="Slide Number Placeholder 4"/>
          <p:cNvSpPr>
            <a:spLocks noGrp="1"/>
          </p:cNvSpPr>
          <p:nvPr>
            <p:ph type="sldNum" sz="quarter" idx="12"/>
          </p:nvPr>
        </p:nvSpPr>
        <p:spPr/>
        <p:txBody>
          <a:bodyPr/>
          <a:lstStyle/>
          <a:p>
            <a:fld id="{3A67333C-E24A-4CE4-92AC-9EED2203B357}" type="slidenum">
              <a:rPr lang="en-AU" smtClean="0"/>
              <a:t>15</a:t>
            </a:fld>
            <a:endParaRPr lang="en-AU" dirty="0"/>
          </a:p>
        </p:txBody>
      </p:sp>
      <p:pic>
        <p:nvPicPr>
          <p:cNvPr id="10" name="Picture 9" descr="A picture containing text, screenshot, diagram, number&#10;&#10;Description automatically generated">
            <a:extLst>
              <a:ext uri="{FF2B5EF4-FFF2-40B4-BE49-F238E27FC236}">
                <a16:creationId xmlns:a16="http://schemas.microsoft.com/office/drawing/2014/main" id="{CC132F29-EF6A-CE31-4BA0-106C7FFB8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2095" y="1838472"/>
            <a:ext cx="7439113" cy="35551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5314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Phase 2: what we’re doing now</a:t>
            </a:r>
          </a:p>
        </p:txBody>
      </p:sp>
      <p:sp>
        <p:nvSpPr>
          <p:cNvPr id="3" name="Content Placeholder 2"/>
          <p:cNvSpPr>
            <a:spLocks noGrp="1"/>
          </p:cNvSpPr>
          <p:nvPr>
            <p:ph idx="1"/>
          </p:nvPr>
        </p:nvSpPr>
        <p:spPr>
          <a:xfrm>
            <a:off x="439615" y="1945531"/>
            <a:ext cx="10379592" cy="4770426"/>
          </a:xfrm>
        </p:spPr>
        <p:txBody>
          <a:bodyPr>
            <a:noAutofit/>
          </a:bodyPr>
          <a:lstStyle/>
          <a:p>
            <a:pPr marL="0" indent="0">
              <a:buNone/>
            </a:pPr>
            <a:r>
              <a:rPr lang="en-US" sz="2800" dirty="0"/>
              <a:t>Currently in the “</a:t>
            </a:r>
            <a:r>
              <a:rPr lang="en-US" sz="2800" b="1" dirty="0">
                <a:solidFill>
                  <a:srgbClr val="C00000"/>
                </a:solidFill>
              </a:rPr>
              <a:t>raising awareness</a:t>
            </a:r>
            <a:r>
              <a:rPr lang="en-US" sz="2800" dirty="0"/>
              <a:t>” stage.</a:t>
            </a:r>
          </a:p>
          <a:p>
            <a:pPr marL="0" indent="0">
              <a:buNone/>
            </a:pPr>
            <a:endParaRPr lang="en-US" sz="2800" dirty="0"/>
          </a:p>
          <a:p>
            <a:pPr marL="0" indent="0">
              <a:buNone/>
            </a:pPr>
            <a:r>
              <a:rPr lang="en-US" sz="2800" b="1" dirty="0"/>
              <a:t>Activities and events:</a:t>
            </a:r>
          </a:p>
          <a:p>
            <a:r>
              <a:rPr lang="en-US" sz="2800" dirty="0"/>
              <a:t>Links to SDGs in our </a:t>
            </a:r>
            <a:r>
              <a:rPr lang="en-US" sz="2800" dirty="0">
                <a:solidFill>
                  <a:srgbClr val="C00000"/>
                </a:solidFill>
              </a:rPr>
              <a:t>course materials </a:t>
            </a:r>
            <a:r>
              <a:rPr lang="en-US" sz="2800" dirty="0"/>
              <a:t>(e.g., unit outline)</a:t>
            </a:r>
          </a:p>
          <a:p>
            <a:r>
              <a:rPr lang="en-US" sz="2800" dirty="0"/>
              <a:t>Addition of regular SDG-related item on key </a:t>
            </a:r>
            <a:r>
              <a:rPr lang="en-US" sz="2800" dirty="0">
                <a:solidFill>
                  <a:srgbClr val="C00000"/>
                </a:solidFill>
              </a:rPr>
              <a:t>meeting agendas </a:t>
            </a:r>
            <a:r>
              <a:rPr lang="en-US" sz="2800" dirty="0"/>
              <a:t>(e.g., Academic Board, School meetings)</a:t>
            </a:r>
          </a:p>
          <a:p>
            <a:r>
              <a:rPr lang="en-US" sz="2800" dirty="0">
                <a:solidFill>
                  <a:srgbClr val="C00000"/>
                </a:solidFill>
              </a:rPr>
              <a:t>Signage</a:t>
            </a:r>
            <a:r>
              <a:rPr lang="en-US" sz="2800" dirty="0"/>
              <a:t> on campus (underway)</a:t>
            </a:r>
          </a:p>
          <a:p>
            <a:r>
              <a:rPr lang="en-US" sz="2800" dirty="0"/>
              <a:t>SDG presentation by team member at </a:t>
            </a:r>
            <a:r>
              <a:rPr lang="en-US" sz="2800" dirty="0">
                <a:solidFill>
                  <a:srgbClr val="C00000"/>
                </a:solidFill>
              </a:rPr>
              <a:t>staff professional learning </a:t>
            </a:r>
            <a:r>
              <a:rPr lang="en-US" sz="2800" dirty="0"/>
              <a:t>day on 31 January 2023</a:t>
            </a:r>
          </a:p>
        </p:txBody>
      </p:sp>
      <p:sp>
        <p:nvSpPr>
          <p:cNvPr id="5" name="Slide Number Placeholder 4"/>
          <p:cNvSpPr>
            <a:spLocks noGrp="1"/>
          </p:cNvSpPr>
          <p:nvPr>
            <p:ph type="sldNum" sz="quarter" idx="12"/>
          </p:nvPr>
        </p:nvSpPr>
        <p:spPr/>
        <p:txBody>
          <a:bodyPr/>
          <a:lstStyle/>
          <a:p>
            <a:fld id="{3A67333C-E24A-4CE4-92AC-9EED2203B357}" type="slidenum">
              <a:rPr lang="en-AU" smtClean="0"/>
              <a:t>16</a:t>
            </a:fld>
            <a:endParaRPr lang="en-AU" dirty="0"/>
          </a:p>
        </p:txBody>
      </p:sp>
    </p:spTree>
    <p:extLst>
      <p:ext uri="{BB962C8B-B14F-4D97-AF65-F5344CB8AC3E}">
        <p14:creationId xmlns:p14="http://schemas.microsoft.com/office/powerpoint/2010/main" val="419551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Phase 2: what we’re doing now (cont.)</a:t>
            </a:r>
          </a:p>
        </p:txBody>
      </p:sp>
      <p:sp>
        <p:nvSpPr>
          <p:cNvPr id="3" name="Content Placeholder 2"/>
          <p:cNvSpPr>
            <a:spLocks noGrp="1"/>
          </p:cNvSpPr>
          <p:nvPr>
            <p:ph idx="1"/>
          </p:nvPr>
        </p:nvSpPr>
        <p:spPr>
          <a:xfrm>
            <a:off x="439615" y="1945531"/>
            <a:ext cx="11414928" cy="4770426"/>
          </a:xfrm>
        </p:spPr>
        <p:txBody>
          <a:bodyPr>
            <a:noAutofit/>
          </a:bodyPr>
          <a:lstStyle/>
          <a:p>
            <a:pPr marL="0" indent="0">
              <a:buNone/>
            </a:pPr>
            <a:r>
              <a:rPr lang="en-US" sz="2800" dirty="0"/>
              <a:t>Currently in the “</a:t>
            </a:r>
            <a:r>
              <a:rPr lang="en-US" sz="2800" b="1" dirty="0">
                <a:solidFill>
                  <a:srgbClr val="C00000"/>
                </a:solidFill>
              </a:rPr>
              <a:t>raising awareness</a:t>
            </a:r>
            <a:r>
              <a:rPr lang="en-US" sz="2800" dirty="0"/>
              <a:t>” stage.</a:t>
            </a:r>
          </a:p>
          <a:p>
            <a:pPr marL="0" indent="0">
              <a:buNone/>
            </a:pPr>
            <a:endParaRPr lang="en-US" sz="2800" dirty="0"/>
          </a:p>
          <a:p>
            <a:pPr marL="0" indent="0">
              <a:buNone/>
            </a:pPr>
            <a:r>
              <a:rPr lang="en-US" sz="2800" b="1" dirty="0"/>
              <a:t>Activities and events (cont.):</a:t>
            </a:r>
          </a:p>
          <a:p>
            <a:r>
              <a:rPr lang="en-AU" sz="2800" dirty="0"/>
              <a:t>Identify </a:t>
            </a:r>
            <a:r>
              <a:rPr lang="en-AU" sz="2800" dirty="0">
                <a:solidFill>
                  <a:srgbClr val="C00000"/>
                </a:solidFill>
              </a:rPr>
              <a:t>key stakeholders </a:t>
            </a:r>
            <a:r>
              <a:rPr lang="en-AU" sz="2800" dirty="0"/>
              <a:t>and </a:t>
            </a:r>
            <a:r>
              <a:rPr lang="en-AU" sz="2800" dirty="0">
                <a:solidFill>
                  <a:srgbClr val="C00000"/>
                </a:solidFill>
              </a:rPr>
              <a:t>potential champions </a:t>
            </a:r>
            <a:r>
              <a:rPr lang="en-AU" sz="2800" dirty="0"/>
              <a:t>for the SDGs</a:t>
            </a:r>
          </a:p>
          <a:p>
            <a:r>
              <a:rPr lang="en-AU" sz="2800" dirty="0">
                <a:solidFill>
                  <a:srgbClr val="C00000"/>
                </a:solidFill>
              </a:rPr>
              <a:t>Stocktake</a:t>
            </a:r>
            <a:r>
              <a:rPr lang="en-AU" sz="2800" dirty="0"/>
              <a:t> of contributions toward the SDGs from the areas of learning and teaching, research, operations and community leadership.</a:t>
            </a:r>
          </a:p>
          <a:p>
            <a:r>
              <a:rPr lang="en-AU" sz="2800" dirty="0"/>
              <a:t>Identify potential areas for </a:t>
            </a:r>
            <a:r>
              <a:rPr lang="en-AU" sz="2800" dirty="0">
                <a:solidFill>
                  <a:srgbClr val="C00000"/>
                </a:solidFill>
              </a:rPr>
              <a:t>greater SDGs support</a:t>
            </a:r>
          </a:p>
          <a:p>
            <a:r>
              <a:rPr lang="en-AU" sz="2800" dirty="0"/>
              <a:t>Promotion and awareness presentation of SDGs during </a:t>
            </a:r>
            <a:r>
              <a:rPr lang="en-AU" sz="2800" dirty="0">
                <a:solidFill>
                  <a:srgbClr val="C00000"/>
                </a:solidFill>
              </a:rPr>
              <a:t>Learning and Teaching Festival</a:t>
            </a:r>
            <a:r>
              <a:rPr lang="en-AU" sz="2800" dirty="0"/>
              <a:t> (Oct 9-13)</a:t>
            </a:r>
          </a:p>
        </p:txBody>
      </p:sp>
      <p:sp>
        <p:nvSpPr>
          <p:cNvPr id="5" name="Slide Number Placeholder 4"/>
          <p:cNvSpPr>
            <a:spLocks noGrp="1"/>
          </p:cNvSpPr>
          <p:nvPr>
            <p:ph type="sldNum" sz="quarter" idx="12"/>
          </p:nvPr>
        </p:nvSpPr>
        <p:spPr/>
        <p:txBody>
          <a:bodyPr/>
          <a:lstStyle/>
          <a:p>
            <a:fld id="{3A67333C-E24A-4CE4-92AC-9EED2203B357}" type="slidenum">
              <a:rPr lang="en-AU" smtClean="0"/>
              <a:t>17</a:t>
            </a:fld>
            <a:endParaRPr lang="en-AU" dirty="0"/>
          </a:p>
        </p:txBody>
      </p:sp>
    </p:spTree>
    <p:extLst>
      <p:ext uri="{BB962C8B-B14F-4D97-AF65-F5344CB8AC3E}">
        <p14:creationId xmlns:p14="http://schemas.microsoft.com/office/powerpoint/2010/main" val="4262606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1301262" y="60086"/>
            <a:ext cx="9826986" cy="1609344"/>
          </a:xfrm>
        </p:spPr>
        <p:txBody>
          <a:bodyPr>
            <a:normAutofit/>
          </a:bodyPr>
          <a:lstStyle/>
          <a:p>
            <a:r>
              <a:rPr lang="en-AU" sz="4800" dirty="0"/>
              <a:t>Phase 3: what we’re doing next</a:t>
            </a:r>
          </a:p>
        </p:txBody>
      </p:sp>
      <p:sp>
        <p:nvSpPr>
          <p:cNvPr id="3" name="Content Placeholder 2"/>
          <p:cNvSpPr>
            <a:spLocks noGrp="1"/>
          </p:cNvSpPr>
          <p:nvPr>
            <p:ph idx="1"/>
          </p:nvPr>
        </p:nvSpPr>
        <p:spPr>
          <a:xfrm>
            <a:off x="439615" y="1945531"/>
            <a:ext cx="10379592" cy="4770426"/>
          </a:xfrm>
        </p:spPr>
        <p:txBody>
          <a:bodyPr>
            <a:noAutofit/>
          </a:bodyPr>
          <a:lstStyle/>
          <a:p>
            <a:pPr marL="0" indent="0">
              <a:buNone/>
            </a:pPr>
            <a:r>
              <a:rPr lang="en-US" sz="2800" b="1" dirty="0"/>
              <a:t>Consolidation</a:t>
            </a:r>
            <a:r>
              <a:rPr lang="en-US" sz="2800" dirty="0"/>
              <a:t>: </a:t>
            </a:r>
            <a:br>
              <a:rPr lang="en-US" sz="2800" dirty="0"/>
            </a:br>
            <a:r>
              <a:rPr lang="en-US" sz="2800" dirty="0"/>
              <a:t>Seeking out ways of getting staff to identify with the SDGs</a:t>
            </a:r>
          </a:p>
          <a:p>
            <a:r>
              <a:rPr lang="en-US" sz="2800" dirty="0"/>
              <a:t>Introduce SDGs into </a:t>
            </a:r>
            <a:r>
              <a:rPr lang="en-US" sz="2800" dirty="0">
                <a:solidFill>
                  <a:srgbClr val="C00000"/>
                </a:solidFill>
              </a:rPr>
              <a:t>documentation</a:t>
            </a:r>
            <a:r>
              <a:rPr lang="en-US" sz="2800" dirty="0"/>
              <a:t> including unit information and research projects.</a:t>
            </a:r>
          </a:p>
          <a:p>
            <a:r>
              <a:rPr lang="en-US" sz="2800" dirty="0"/>
              <a:t>Make SDGs a </a:t>
            </a:r>
            <a:r>
              <a:rPr lang="en-US" sz="2800" dirty="0">
                <a:solidFill>
                  <a:srgbClr val="C00000"/>
                </a:solidFill>
              </a:rPr>
              <a:t>standing item </a:t>
            </a:r>
            <a:r>
              <a:rPr lang="en-US" sz="2800" dirty="0"/>
              <a:t>on committees.</a:t>
            </a:r>
          </a:p>
          <a:p>
            <a:r>
              <a:rPr lang="en-US" sz="2800" dirty="0"/>
              <a:t>Install </a:t>
            </a:r>
            <a:r>
              <a:rPr lang="en-US" sz="2800" dirty="0">
                <a:solidFill>
                  <a:srgbClr val="C00000"/>
                </a:solidFill>
              </a:rPr>
              <a:t>signage</a:t>
            </a:r>
            <a:r>
              <a:rPr lang="en-US" sz="2800" dirty="0"/>
              <a:t> on shared community/university walkways that link campus and research projects to specific SDGs.</a:t>
            </a:r>
          </a:p>
          <a:p>
            <a:r>
              <a:rPr lang="en-US" sz="2800" dirty="0"/>
              <a:t>Implement a </a:t>
            </a:r>
            <a:r>
              <a:rPr lang="en-US" sz="2800" dirty="0">
                <a:solidFill>
                  <a:srgbClr val="C00000"/>
                </a:solidFill>
              </a:rPr>
              <a:t>follow-up data collection stage </a:t>
            </a:r>
            <a:r>
              <a:rPr lang="en-US" sz="2800" dirty="0"/>
              <a:t>to reassess staff awareness of the SDGs </a:t>
            </a:r>
          </a:p>
        </p:txBody>
      </p:sp>
      <p:sp>
        <p:nvSpPr>
          <p:cNvPr id="5" name="Slide Number Placeholder 4"/>
          <p:cNvSpPr>
            <a:spLocks noGrp="1"/>
          </p:cNvSpPr>
          <p:nvPr>
            <p:ph type="sldNum" sz="quarter" idx="12"/>
          </p:nvPr>
        </p:nvSpPr>
        <p:spPr/>
        <p:txBody>
          <a:bodyPr/>
          <a:lstStyle/>
          <a:p>
            <a:fld id="{3A67333C-E24A-4CE4-92AC-9EED2203B357}" type="slidenum">
              <a:rPr lang="en-AU" smtClean="0"/>
              <a:t>18</a:t>
            </a:fld>
            <a:endParaRPr lang="en-AU" dirty="0"/>
          </a:p>
        </p:txBody>
      </p:sp>
    </p:spTree>
    <p:extLst>
      <p:ext uri="{BB962C8B-B14F-4D97-AF65-F5344CB8AC3E}">
        <p14:creationId xmlns:p14="http://schemas.microsoft.com/office/powerpoint/2010/main" val="1990440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39615" y="142043"/>
            <a:ext cx="11700137" cy="1455546"/>
          </a:xfrm>
          <a:prstGeom prst="rect">
            <a:avLst/>
          </a:prstGeom>
        </p:spPr>
      </p:pic>
      <p:sp>
        <p:nvSpPr>
          <p:cNvPr id="2" name="Title 1"/>
          <p:cNvSpPr>
            <a:spLocks noGrp="1"/>
          </p:cNvSpPr>
          <p:nvPr>
            <p:ph type="title"/>
          </p:nvPr>
        </p:nvSpPr>
        <p:spPr>
          <a:xfrm>
            <a:off x="561859" y="60086"/>
            <a:ext cx="11700137" cy="1609344"/>
          </a:xfrm>
        </p:spPr>
        <p:txBody>
          <a:bodyPr>
            <a:normAutofit/>
          </a:bodyPr>
          <a:lstStyle/>
          <a:p>
            <a:r>
              <a:rPr lang="en-AU" sz="4800" dirty="0"/>
              <a:t>want to join us? Replicate the study?</a:t>
            </a:r>
          </a:p>
        </p:txBody>
      </p:sp>
      <p:sp>
        <p:nvSpPr>
          <p:cNvPr id="3" name="Content Placeholder 2"/>
          <p:cNvSpPr>
            <a:spLocks noGrp="1"/>
          </p:cNvSpPr>
          <p:nvPr>
            <p:ph idx="1"/>
          </p:nvPr>
        </p:nvSpPr>
        <p:spPr>
          <a:xfrm>
            <a:off x="439614" y="1945531"/>
            <a:ext cx="9714035" cy="4770426"/>
          </a:xfrm>
        </p:spPr>
        <p:txBody>
          <a:bodyPr>
            <a:noAutofit/>
          </a:bodyPr>
          <a:lstStyle/>
          <a:p>
            <a:pPr marL="0" indent="0">
              <a:buNone/>
            </a:pPr>
            <a:r>
              <a:rPr lang="en-US" sz="2800" dirty="0"/>
              <a:t>An invitation …</a:t>
            </a:r>
          </a:p>
          <a:p>
            <a:pPr marL="0" indent="0">
              <a:buNone/>
            </a:pPr>
            <a:endParaRPr lang="en-US" sz="2800" dirty="0"/>
          </a:p>
          <a:p>
            <a:pPr marL="0" indent="0">
              <a:buNone/>
            </a:pPr>
            <a:r>
              <a:rPr lang="en-US" sz="2800" dirty="0"/>
              <a:t>If you’d like to find out more …</a:t>
            </a:r>
          </a:p>
          <a:p>
            <a:pPr marL="0" indent="0">
              <a:buNone/>
            </a:pPr>
            <a:endParaRPr lang="en-US" sz="2800" dirty="0"/>
          </a:p>
          <a:p>
            <a:pPr marL="0" indent="0">
              <a:buNone/>
            </a:pPr>
            <a:r>
              <a:rPr lang="en-US" sz="2800" dirty="0"/>
              <a:t>If you’d like to join us in this project …</a:t>
            </a:r>
          </a:p>
          <a:p>
            <a:pPr marL="0" indent="0">
              <a:buNone/>
            </a:pPr>
            <a:endParaRPr lang="en-US" sz="2800" dirty="0"/>
          </a:p>
          <a:p>
            <a:pPr marL="0" indent="0">
              <a:buNone/>
            </a:pPr>
            <a:r>
              <a:rPr lang="en-US" sz="2800" dirty="0"/>
              <a:t>If you’d like to replicate the study …</a:t>
            </a:r>
          </a:p>
          <a:p>
            <a:pPr marL="0" indent="0">
              <a:buNone/>
            </a:pPr>
            <a:endParaRPr lang="en-US" sz="2800" dirty="0"/>
          </a:p>
          <a:p>
            <a:pPr marL="0" indent="0">
              <a:buNone/>
            </a:pPr>
            <a:r>
              <a:rPr lang="en-US" sz="2800" dirty="0"/>
              <a:t>Please contact Maria: </a:t>
            </a:r>
            <a:r>
              <a:rPr lang="en-US" sz="2800" dirty="0">
                <a:hlinkClick r:id="rId4"/>
              </a:rPr>
              <a:t>maria.northcote@avondale.edu.au</a:t>
            </a:r>
            <a:r>
              <a:rPr lang="en-US" sz="2800" dirty="0"/>
              <a:t> </a:t>
            </a:r>
          </a:p>
        </p:txBody>
      </p:sp>
      <p:sp>
        <p:nvSpPr>
          <p:cNvPr id="5" name="Slide Number Placeholder 4"/>
          <p:cNvSpPr>
            <a:spLocks noGrp="1"/>
          </p:cNvSpPr>
          <p:nvPr>
            <p:ph type="sldNum" sz="quarter" idx="12"/>
          </p:nvPr>
        </p:nvSpPr>
        <p:spPr/>
        <p:txBody>
          <a:bodyPr/>
          <a:lstStyle/>
          <a:p>
            <a:fld id="{3A67333C-E24A-4CE4-92AC-9EED2203B357}" type="slidenum">
              <a:rPr lang="en-AU" smtClean="0"/>
              <a:t>19</a:t>
            </a:fld>
            <a:endParaRPr lang="en-AU" dirty="0"/>
          </a:p>
        </p:txBody>
      </p:sp>
      <p:pic>
        <p:nvPicPr>
          <p:cNvPr id="8" name="Picture 7">
            <a:extLst>
              <a:ext uri="{FF2B5EF4-FFF2-40B4-BE49-F238E27FC236}">
                <a16:creationId xmlns:a16="http://schemas.microsoft.com/office/drawing/2014/main" id="{9B77EA94-C1C1-6115-699F-277CF4ADC2AD}"/>
              </a:ext>
            </a:extLst>
          </p:cNvPr>
          <p:cNvPicPr>
            <a:picLocks noChangeAspect="1"/>
          </p:cNvPicPr>
          <p:nvPr/>
        </p:nvPicPr>
        <p:blipFill>
          <a:blip r:embed="rId5"/>
          <a:stretch>
            <a:fillRect/>
          </a:stretch>
        </p:blipFill>
        <p:spPr>
          <a:xfrm>
            <a:off x="8629623" y="1919950"/>
            <a:ext cx="1932315" cy="1765324"/>
          </a:xfrm>
          <a:prstGeom prst="rect">
            <a:avLst/>
          </a:prstGeom>
        </p:spPr>
      </p:pic>
    </p:spTree>
    <p:extLst>
      <p:ext uri="{BB962C8B-B14F-4D97-AF65-F5344CB8AC3E}">
        <p14:creationId xmlns:p14="http://schemas.microsoft.com/office/powerpoint/2010/main" val="745315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365125"/>
            <a:ext cx="12092307" cy="1455546"/>
          </a:xfrm>
          <a:prstGeom prst="rect">
            <a:avLst/>
          </a:prstGeom>
        </p:spPr>
      </p:pic>
      <p:sp>
        <p:nvSpPr>
          <p:cNvPr id="2" name="Title 1"/>
          <p:cNvSpPr>
            <a:spLocks noGrp="1"/>
          </p:cNvSpPr>
          <p:nvPr>
            <p:ph type="title"/>
          </p:nvPr>
        </p:nvSpPr>
        <p:spPr>
          <a:xfrm>
            <a:off x="814388" y="60086"/>
            <a:ext cx="10313860" cy="1082914"/>
          </a:xfrm>
        </p:spPr>
        <p:txBody>
          <a:bodyPr/>
          <a:lstStyle/>
          <a:p>
            <a:r>
              <a:rPr lang="en-US" dirty="0"/>
              <a:t>Some key references</a:t>
            </a:r>
            <a:endParaRPr lang="en-AU" dirty="0"/>
          </a:p>
        </p:txBody>
      </p:sp>
      <p:sp>
        <p:nvSpPr>
          <p:cNvPr id="3" name="Content Placeholder 2"/>
          <p:cNvSpPr>
            <a:spLocks noGrp="1"/>
          </p:cNvSpPr>
          <p:nvPr>
            <p:ph idx="1"/>
          </p:nvPr>
        </p:nvSpPr>
        <p:spPr>
          <a:xfrm>
            <a:off x="624840" y="1568211"/>
            <a:ext cx="11326368" cy="5069698"/>
          </a:xfrm>
        </p:spPr>
        <p:txBody>
          <a:bodyPr anchor="ctr">
            <a:normAutofit/>
          </a:bodyPr>
          <a:lstStyle/>
          <a:p>
            <a:pPr marL="255588" indent="-457200">
              <a:buNone/>
            </a:pPr>
            <a:r>
              <a:rPr lang="en-US" dirty="0"/>
              <a:t>Purcell, W. M., Henriksen, H., &amp; Spengler, J. D. (2019). Universities as the engine of transformational sustainability toward delivering the sustainable development goals: “Living labs” for sustainability. </a:t>
            </a:r>
            <a:r>
              <a:rPr lang="en-US" i="1" dirty="0"/>
              <a:t>International Journal of Sustainability in Higher Education, 20</a:t>
            </a:r>
            <a:r>
              <a:rPr lang="en-US" dirty="0"/>
              <a:t>(8), 1343-1357. https://doi.org/10.1108/IJSHE-02-2019-0103 </a:t>
            </a:r>
          </a:p>
          <a:p>
            <a:pPr marL="255588" indent="-457200">
              <a:buNone/>
            </a:pPr>
            <a:r>
              <a:rPr lang="en-US" dirty="0"/>
              <a:t>United Nations. (2023). </a:t>
            </a:r>
            <a:r>
              <a:rPr lang="en-US" i="1" dirty="0"/>
              <a:t>United Nations: Academic impact - Capacity-building. United Nations</a:t>
            </a:r>
            <a:r>
              <a:rPr lang="en-US" dirty="0"/>
              <a:t>. Retrieved 31 March from https://www.un.org/en/academic-impact/capacity-building</a:t>
            </a:r>
          </a:p>
          <a:p>
            <a:pPr marL="255588" indent="-457200">
              <a:buNone/>
            </a:pPr>
            <a:r>
              <a:rPr lang="en-US" dirty="0" err="1"/>
              <a:t>Waas</a:t>
            </a:r>
            <a:r>
              <a:rPr lang="en-US" dirty="0"/>
              <a:t>, T., </a:t>
            </a:r>
            <a:r>
              <a:rPr lang="en-US" dirty="0" err="1"/>
              <a:t>Verbruggen</a:t>
            </a:r>
            <a:r>
              <a:rPr lang="en-US" dirty="0"/>
              <a:t>, A., &amp; Wright, T. (2010). University research for sustainable development: definition and characteristics explored. </a:t>
            </a:r>
            <a:r>
              <a:rPr lang="en-US" i="1" dirty="0"/>
              <a:t>Journal of Cleaner Production, 18</a:t>
            </a:r>
            <a:r>
              <a:rPr lang="en-US" dirty="0"/>
              <a:t>(7), 629-636. 629-636. https://doi.org/10.1016/j.jclepro.2009.09.017 </a:t>
            </a:r>
          </a:p>
          <a:p>
            <a:pPr marL="255588" indent="-457200">
              <a:buNone/>
            </a:pPr>
            <a:r>
              <a:rPr lang="en-US" dirty="0"/>
              <a:t>World Health Organization. (2023). </a:t>
            </a:r>
            <a:r>
              <a:rPr lang="en-US" i="1" dirty="0"/>
              <a:t>World Health Organization: Capacity building and collaboration. </a:t>
            </a:r>
            <a:r>
              <a:rPr lang="en-US" dirty="0"/>
              <a:t>World Health Organization. Retrieved 31 March from https://www.who.int/teams/digital-health-and-innovation/capacity-building</a:t>
            </a:r>
          </a:p>
          <a:p>
            <a:pPr marL="255588" indent="-457200">
              <a:buNone/>
            </a:pPr>
            <a:endParaRPr lang="en-US" dirty="0"/>
          </a:p>
        </p:txBody>
      </p:sp>
      <p:sp>
        <p:nvSpPr>
          <p:cNvPr id="5" name="Slide Number Placeholder 4"/>
          <p:cNvSpPr>
            <a:spLocks noGrp="1"/>
          </p:cNvSpPr>
          <p:nvPr>
            <p:ph type="sldNum" sz="quarter" idx="12"/>
          </p:nvPr>
        </p:nvSpPr>
        <p:spPr/>
        <p:txBody>
          <a:bodyPr/>
          <a:lstStyle/>
          <a:p>
            <a:fld id="{3A67333C-E24A-4CE4-92AC-9EED2203B357}" type="slidenum">
              <a:rPr lang="en-AU" smtClean="0"/>
              <a:t>20</a:t>
            </a:fld>
            <a:endParaRPr lang="en-AU" dirty="0"/>
          </a:p>
        </p:txBody>
      </p:sp>
    </p:spTree>
    <p:extLst>
      <p:ext uri="{BB962C8B-B14F-4D97-AF65-F5344CB8AC3E}">
        <p14:creationId xmlns:p14="http://schemas.microsoft.com/office/powerpoint/2010/main" val="1660564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C51F-1827-1548-8C9C-B0A86105545F}"/>
              </a:ext>
            </a:extLst>
          </p:cNvPr>
          <p:cNvSpPr>
            <a:spLocks noGrp="1"/>
          </p:cNvSpPr>
          <p:nvPr>
            <p:ph type="title"/>
          </p:nvPr>
        </p:nvSpPr>
        <p:spPr>
          <a:xfrm>
            <a:off x="156283" y="346228"/>
            <a:ext cx="10058400" cy="1609344"/>
          </a:xfrm>
        </p:spPr>
        <p:txBody>
          <a:bodyPr/>
          <a:lstStyle/>
          <a:p>
            <a:r>
              <a:rPr lang="en-US" dirty="0"/>
              <a:t>Thank you,</a:t>
            </a:r>
            <a:br>
              <a:rPr lang="en-US" dirty="0"/>
            </a:br>
            <a:r>
              <a:rPr lang="en-US" dirty="0"/>
              <a:t>Questions?</a:t>
            </a:r>
          </a:p>
        </p:txBody>
      </p:sp>
      <p:sp>
        <p:nvSpPr>
          <p:cNvPr id="5" name="Slide Number Placeholder 4">
            <a:extLst>
              <a:ext uri="{FF2B5EF4-FFF2-40B4-BE49-F238E27FC236}">
                <a16:creationId xmlns:a16="http://schemas.microsoft.com/office/drawing/2014/main" id="{D76535EB-6C6F-A24A-B5A2-6EC3D146EF20}"/>
              </a:ext>
            </a:extLst>
          </p:cNvPr>
          <p:cNvSpPr>
            <a:spLocks noGrp="1"/>
          </p:cNvSpPr>
          <p:nvPr>
            <p:ph type="sldNum" sz="quarter" idx="12"/>
          </p:nvPr>
        </p:nvSpPr>
        <p:spPr/>
        <p:txBody>
          <a:bodyPr/>
          <a:lstStyle/>
          <a:p>
            <a:fld id="{3A67333C-E24A-4CE4-92AC-9EED2203B357}" type="slidenum">
              <a:rPr lang="en-AU" smtClean="0"/>
              <a:t>21</a:t>
            </a:fld>
            <a:endParaRPr lang="en-AU"/>
          </a:p>
        </p:txBody>
      </p:sp>
      <p:pic>
        <p:nvPicPr>
          <p:cNvPr id="7" name="Picture 6" descr="Graphical user interface, application, company name&#10;&#10;Description automatically generated">
            <a:extLst>
              <a:ext uri="{FF2B5EF4-FFF2-40B4-BE49-F238E27FC236}">
                <a16:creationId xmlns:a16="http://schemas.microsoft.com/office/drawing/2014/main" id="{435A8E49-2C43-EF61-81C8-BED226BB8A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3287" y="3118402"/>
            <a:ext cx="6308763" cy="3154382"/>
          </a:xfrm>
          <a:prstGeom prst="rect">
            <a:avLst/>
          </a:prstGeom>
        </p:spPr>
      </p:pic>
      <p:sp>
        <p:nvSpPr>
          <p:cNvPr id="3" name="TextBox 2">
            <a:extLst>
              <a:ext uri="{FF2B5EF4-FFF2-40B4-BE49-F238E27FC236}">
                <a16:creationId xmlns:a16="http://schemas.microsoft.com/office/drawing/2014/main" id="{67F34B4A-8BB6-62CC-AFDA-BE7C8C0DC658}"/>
              </a:ext>
            </a:extLst>
          </p:cNvPr>
          <p:cNvSpPr txBox="1"/>
          <p:nvPr/>
        </p:nvSpPr>
        <p:spPr>
          <a:xfrm>
            <a:off x="3000375" y="2332101"/>
            <a:ext cx="962315" cy="646331"/>
          </a:xfrm>
          <a:prstGeom prst="rect">
            <a:avLst/>
          </a:prstGeom>
          <a:noFill/>
        </p:spPr>
        <p:txBody>
          <a:bodyPr wrap="none" rtlCol="0">
            <a:spAutoFit/>
          </a:bodyPr>
          <a:lstStyle/>
          <a:p>
            <a:pPr algn="ctr"/>
            <a:r>
              <a:rPr lang="en-AU" dirty="0"/>
              <a:t>Peter</a:t>
            </a:r>
            <a:br>
              <a:rPr lang="en-AU" dirty="0"/>
            </a:br>
            <a:r>
              <a:rPr lang="en-AU" dirty="0"/>
              <a:t>Kilgour</a:t>
            </a:r>
          </a:p>
        </p:txBody>
      </p:sp>
      <p:sp>
        <p:nvSpPr>
          <p:cNvPr id="6" name="TextBox 5">
            <a:extLst>
              <a:ext uri="{FF2B5EF4-FFF2-40B4-BE49-F238E27FC236}">
                <a16:creationId xmlns:a16="http://schemas.microsoft.com/office/drawing/2014/main" id="{D57783DA-494C-749A-C3F9-91537059FAFE}"/>
              </a:ext>
            </a:extLst>
          </p:cNvPr>
          <p:cNvSpPr txBox="1"/>
          <p:nvPr/>
        </p:nvSpPr>
        <p:spPr>
          <a:xfrm>
            <a:off x="5105400" y="1962769"/>
            <a:ext cx="1241302" cy="646331"/>
          </a:xfrm>
          <a:prstGeom prst="rect">
            <a:avLst/>
          </a:prstGeom>
          <a:noFill/>
        </p:spPr>
        <p:txBody>
          <a:bodyPr wrap="none" rtlCol="0">
            <a:spAutoFit/>
          </a:bodyPr>
          <a:lstStyle/>
          <a:p>
            <a:pPr algn="ctr"/>
            <a:r>
              <a:rPr lang="en-AU" dirty="0"/>
              <a:t>Maria</a:t>
            </a:r>
            <a:br>
              <a:rPr lang="en-AU" dirty="0"/>
            </a:br>
            <a:r>
              <a:rPr lang="en-AU" dirty="0"/>
              <a:t>Northcote</a:t>
            </a:r>
          </a:p>
        </p:txBody>
      </p:sp>
      <p:sp>
        <p:nvSpPr>
          <p:cNvPr id="8" name="TextBox 7">
            <a:extLst>
              <a:ext uri="{FF2B5EF4-FFF2-40B4-BE49-F238E27FC236}">
                <a16:creationId xmlns:a16="http://schemas.microsoft.com/office/drawing/2014/main" id="{27B565BD-9AD6-A379-5915-C0330BF8E464}"/>
              </a:ext>
            </a:extLst>
          </p:cNvPr>
          <p:cNvSpPr txBox="1"/>
          <p:nvPr/>
        </p:nvSpPr>
        <p:spPr>
          <a:xfrm>
            <a:off x="7012230" y="2402086"/>
            <a:ext cx="954365" cy="646331"/>
          </a:xfrm>
          <a:prstGeom prst="rect">
            <a:avLst/>
          </a:prstGeom>
          <a:noFill/>
        </p:spPr>
        <p:txBody>
          <a:bodyPr wrap="none" rtlCol="0">
            <a:spAutoFit/>
          </a:bodyPr>
          <a:lstStyle/>
          <a:p>
            <a:pPr algn="ctr"/>
            <a:r>
              <a:rPr lang="en-AU" dirty="0"/>
              <a:t>Jason</a:t>
            </a:r>
            <a:br>
              <a:rPr lang="en-AU" dirty="0"/>
            </a:br>
            <a:r>
              <a:rPr lang="en-AU" dirty="0"/>
              <a:t>Morton</a:t>
            </a:r>
          </a:p>
        </p:txBody>
      </p:sp>
      <p:sp>
        <p:nvSpPr>
          <p:cNvPr id="9" name="TextBox 8">
            <a:extLst>
              <a:ext uri="{FF2B5EF4-FFF2-40B4-BE49-F238E27FC236}">
                <a16:creationId xmlns:a16="http://schemas.microsoft.com/office/drawing/2014/main" id="{EF408C6D-F24F-3922-240D-E8D094CE95C3}"/>
              </a:ext>
            </a:extLst>
          </p:cNvPr>
          <p:cNvSpPr txBox="1"/>
          <p:nvPr/>
        </p:nvSpPr>
        <p:spPr>
          <a:xfrm>
            <a:off x="10739577" y="2655266"/>
            <a:ext cx="891591" cy="646331"/>
          </a:xfrm>
          <a:prstGeom prst="rect">
            <a:avLst/>
          </a:prstGeom>
          <a:noFill/>
        </p:spPr>
        <p:txBody>
          <a:bodyPr wrap="none" rtlCol="0">
            <a:spAutoFit/>
          </a:bodyPr>
          <a:lstStyle/>
          <a:p>
            <a:pPr algn="ctr"/>
            <a:r>
              <a:rPr lang="en-AU" dirty="0"/>
              <a:t>Adelle</a:t>
            </a:r>
            <a:br>
              <a:rPr lang="en-AU" dirty="0"/>
            </a:br>
            <a:r>
              <a:rPr lang="en-AU" dirty="0"/>
              <a:t>Faull</a:t>
            </a:r>
          </a:p>
        </p:txBody>
      </p:sp>
      <p:sp>
        <p:nvSpPr>
          <p:cNvPr id="10" name="TextBox 9">
            <a:extLst>
              <a:ext uri="{FF2B5EF4-FFF2-40B4-BE49-F238E27FC236}">
                <a16:creationId xmlns:a16="http://schemas.microsoft.com/office/drawing/2014/main" id="{595D0D6C-B266-4E29-9396-2A38F46B5978}"/>
              </a:ext>
            </a:extLst>
          </p:cNvPr>
          <p:cNvSpPr txBox="1"/>
          <p:nvPr/>
        </p:nvSpPr>
        <p:spPr>
          <a:xfrm>
            <a:off x="9011970" y="2008935"/>
            <a:ext cx="768544" cy="646331"/>
          </a:xfrm>
          <a:prstGeom prst="rect">
            <a:avLst/>
          </a:prstGeom>
          <a:noFill/>
        </p:spPr>
        <p:txBody>
          <a:bodyPr wrap="none" rtlCol="0">
            <a:spAutoFit/>
          </a:bodyPr>
          <a:lstStyle/>
          <a:p>
            <a:pPr algn="ctr"/>
            <a:r>
              <a:rPr lang="en-AU" dirty="0"/>
              <a:t>Jenna</a:t>
            </a:r>
            <a:br>
              <a:rPr lang="en-AU" dirty="0"/>
            </a:br>
            <a:r>
              <a:rPr lang="en-AU" dirty="0"/>
              <a:t>Lynn</a:t>
            </a:r>
          </a:p>
        </p:txBody>
      </p:sp>
      <p:pic>
        <p:nvPicPr>
          <p:cNvPr id="12" name="Picture 11" descr="A person wearing glasses smiling&#10;&#10;Description automatically generated with low confidence">
            <a:extLst>
              <a:ext uri="{FF2B5EF4-FFF2-40B4-BE49-F238E27FC236}">
                <a16:creationId xmlns:a16="http://schemas.microsoft.com/office/drawing/2014/main" id="{E6CB124D-8442-C9E5-296E-E48A5B899C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6395" y="831230"/>
            <a:ext cx="868755" cy="1150720"/>
          </a:xfrm>
          <a:prstGeom prst="rect">
            <a:avLst/>
          </a:prstGeom>
        </p:spPr>
      </p:pic>
      <p:pic>
        <p:nvPicPr>
          <p:cNvPr id="14" name="Picture 13" descr="A person wearing glasses and smiling&#10;&#10;Description automatically generated with low confidence">
            <a:extLst>
              <a:ext uri="{FF2B5EF4-FFF2-40B4-BE49-F238E27FC236}">
                <a16:creationId xmlns:a16="http://schemas.microsoft.com/office/drawing/2014/main" id="{C0957995-BF98-B783-94EA-9D4B06CFF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5237" y="1153004"/>
            <a:ext cx="1181100" cy="1181100"/>
          </a:xfrm>
          <a:prstGeom prst="rect">
            <a:avLst/>
          </a:prstGeom>
        </p:spPr>
      </p:pic>
      <p:pic>
        <p:nvPicPr>
          <p:cNvPr id="16" name="Picture 15" descr="A person in a striped shirt&#10;&#10;Description automatically generated with medium confidence">
            <a:extLst>
              <a:ext uri="{FF2B5EF4-FFF2-40B4-BE49-F238E27FC236}">
                <a16:creationId xmlns:a16="http://schemas.microsoft.com/office/drawing/2014/main" id="{FB1B2230-BE68-E657-AE74-0982B9EB66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6518" y="1220986"/>
            <a:ext cx="1181100" cy="1181100"/>
          </a:xfrm>
          <a:prstGeom prst="rect">
            <a:avLst/>
          </a:prstGeom>
        </p:spPr>
      </p:pic>
      <p:pic>
        <p:nvPicPr>
          <p:cNvPr id="18" name="Picture 17" descr="A picture containing human face, smile, person, lip&#10;&#10;Description automatically generated">
            <a:extLst>
              <a:ext uri="{FF2B5EF4-FFF2-40B4-BE49-F238E27FC236}">
                <a16:creationId xmlns:a16="http://schemas.microsoft.com/office/drawing/2014/main" id="{611B3C06-3DF9-3299-25B8-377C08FB45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94561" y="701399"/>
            <a:ext cx="1150720" cy="1150720"/>
          </a:xfrm>
          <a:prstGeom prst="rect">
            <a:avLst/>
          </a:prstGeom>
        </p:spPr>
      </p:pic>
      <p:pic>
        <p:nvPicPr>
          <p:cNvPr id="20" name="Picture 19" descr="A picture containing person, smile, human face, chin&#10;&#10;Description automatically generated">
            <a:extLst>
              <a:ext uri="{FF2B5EF4-FFF2-40B4-BE49-F238E27FC236}">
                <a16:creationId xmlns:a16="http://schemas.microsoft.com/office/drawing/2014/main" id="{38D3FD8A-CF98-5C83-4A9E-76EB802CCD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16487" y="1153004"/>
            <a:ext cx="965077" cy="1222431"/>
          </a:xfrm>
          <a:prstGeom prst="rect">
            <a:avLst/>
          </a:prstGeom>
        </p:spPr>
      </p:pic>
    </p:spTree>
    <p:extLst>
      <p:ext uri="{BB962C8B-B14F-4D97-AF65-F5344CB8AC3E}">
        <p14:creationId xmlns:p14="http://schemas.microsoft.com/office/powerpoint/2010/main" val="41712887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Custom 1 1">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788D9E8A3FCD45BEF0D07DFB31008B" ma:contentTypeVersion="18" ma:contentTypeDescription="Create a new document." ma:contentTypeScope="" ma:versionID="03a02252f1fc2961ac15c4f3398b6d0b">
  <xsd:schema xmlns:xsd="http://www.w3.org/2001/XMLSchema" xmlns:xs="http://www.w3.org/2001/XMLSchema" xmlns:p="http://schemas.microsoft.com/office/2006/metadata/properties" xmlns:ns2="80f6ba6b-c404-445c-968e-b60b30d6b7e9" xmlns:ns3="4d0e0ea6-3ffd-4138-9057-2aef6c4e6df5" targetNamespace="http://schemas.microsoft.com/office/2006/metadata/properties" ma:root="true" ma:fieldsID="1583a65b6870c1e11dbd12994f6f278f" ns2:_="" ns3:_="">
    <xsd:import namespace="80f6ba6b-c404-445c-968e-b60b30d6b7e9"/>
    <xsd:import namespace="4d0e0ea6-3ffd-4138-9057-2aef6c4e6df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f6ba6b-c404-445c-968e-b60b30d6b7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298649d-1c38-4b54-beca-cc73de598aa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0e0ea6-3ffd-4138-9057-2aef6c4e6df5"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eec4636-4e10-4bca-8c41-b70ac0dac009}" ma:internalName="TaxCatchAll" ma:showField="CatchAllData" ma:web="4d0e0ea6-3ffd-4138-9057-2aef6c4e6d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A6A3F-7D73-4EA6-A1AD-BE017EB28E75}"/>
</file>

<file path=customXml/itemProps2.xml><?xml version="1.0" encoding="utf-8"?>
<ds:datastoreItem xmlns:ds="http://schemas.openxmlformats.org/officeDocument/2006/customXml" ds:itemID="{F909E096-1549-42BD-A8F2-B2754B83EBC8}"/>
</file>

<file path=docProps/app.xml><?xml version="1.0" encoding="utf-8"?>
<Properties xmlns="http://schemas.openxmlformats.org/officeDocument/2006/extended-properties" xmlns:vt="http://schemas.openxmlformats.org/officeDocument/2006/docPropsVTypes">
  <TotalTime>13142</TotalTime>
  <Words>1250</Words>
  <Application>Microsoft Office PowerPoint</Application>
  <PresentationFormat>Widescreen</PresentationFormat>
  <Paragraphs>179</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Rockwell</vt:lpstr>
      <vt:lpstr>Rockwell Condensed</vt:lpstr>
      <vt:lpstr>Wingdings</vt:lpstr>
      <vt:lpstr>Wood Type</vt:lpstr>
      <vt:lpstr>Staff awareness of the Sustainable Development Goals (SDGs) at Australia’s newest university: Professional learning implications</vt:lpstr>
      <vt:lpstr>Acknowledgement of country</vt:lpstr>
      <vt:lpstr>SDG team @ Avondale University</vt:lpstr>
      <vt:lpstr>What are the  Sustainable Development goals (SDGs)?</vt:lpstr>
      <vt:lpstr>What are the  Sustainable Development goals (SDGs)?</vt:lpstr>
      <vt:lpstr>What are the  Sustainable Development goals (SDGs)?</vt:lpstr>
      <vt:lpstr>17 SDGs</vt:lpstr>
      <vt:lpstr>What are other universities doing about the SDGs?</vt:lpstr>
      <vt:lpstr>What are other universities doing about the SDGs?</vt:lpstr>
      <vt:lpstr>What are other universities doing about the SDGs?</vt:lpstr>
      <vt:lpstr>PowerPoint Presentation</vt:lpstr>
      <vt:lpstr>The initiative</vt:lpstr>
      <vt:lpstr>Who contributed to phase 1</vt:lpstr>
      <vt:lpstr>Outcomes of phase 1</vt:lpstr>
      <vt:lpstr>Outcomes of phase 1 (cont.)</vt:lpstr>
      <vt:lpstr>Phase 2: what we’re doing now</vt:lpstr>
      <vt:lpstr>Phase 2: what we’re doing now (cont.)</vt:lpstr>
      <vt:lpstr>Phase 3: what we’re doing next</vt:lpstr>
      <vt:lpstr>want to join us? Replicate the study?</vt:lpstr>
      <vt:lpstr>Some key references</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NUMBER AND ALGEBRA – COUNTING/  INVOLVING FAMILIES IN MATHEMATICS</dc:title>
  <dc:creator>Maria Northcote</dc:creator>
  <cp:lastModifiedBy>Maria Northcote</cp:lastModifiedBy>
  <cp:revision>926</cp:revision>
  <cp:lastPrinted>2021-06-20T07:17:58Z</cp:lastPrinted>
  <dcterms:created xsi:type="dcterms:W3CDTF">2020-12-05T13:10:39Z</dcterms:created>
  <dcterms:modified xsi:type="dcterms:W3CDTF">2023-07-05T02:18:17Z</dcterms:modified>
</cp:coreProperties>
</file>