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Masters/notesMaster1.xml" ContentType="application/vnd.openxmlformats-officedocument.presentationml.notesMaster+xml"/>
  <Override PartName="/ppt/theme/theme3.xml" ContentType="application/vnd.openxmlformats-officedocument.theme+xml"/>
  <Override PartName="/ppt/theme/theme2.xml" ContentType="application/vnd.openxmlformats-officedocument.theme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832" r:id="rId1"/>
    <p:sldMasterId id="2147483845" r:id="rId2"/>
  </p:sldMasterIdLst>
  <p:notesMasterIdLst>
    <p:notesMasterId r:id="rId16"/>
  </p:notesMasterIdLst>
  <p:sldIdLst>
    <p:sldId id="330" r:id="rId3"/>
    <p:sldId id="335" r:id="rId4"/>
    <p:sldId id="345" r:id="rId5"/>
    <p:sldId id="407" r:id="rId6"/>
    <p:sldId id="356" r:id="rId7"/>
    <p:sldId id="408" r:id="rId8"/>
    <p:sldId id="384" r:id="rId9"/>
    <p:sldId id="409" r:id="rId10"/>
    <p:sldId id="410" r:id="rId11"/>
    <p:sldId id="365" r:id="rId12"/>
    <p:sldId id="389" r:id="rId13"/>
    <p:sldId id="411" r:id="rId14"/>
    <p:sldId id="354" r:id="rId15"/>
  </p:sldIdLst>
  <p:sldSz cx="9906000" cy="6858000" type="A4"/>
  <p:notesSz cx="6807200" cy="99393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320">
          <p15:clr>
            <a:srgbClr val="A4A3A4"/>
          </p15:clr>
        </p15:guide>
        <p15:guide id="2" pos="7680">
          <p15:clr>
            <a:srgbClr val="A4A3A4"/>
          </p15:clr>
        </p15:guide>
        <p15:guide id="3" orient="horz" pos="2160">
          <p15:clr>
            <a:srgbClr val="A4A3A4"/>
          </p15:clr>
        </p15:guide>
        <p15:guide id="4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CD2C5"/>
    <a:srgbClr val="FFF9E7"/>
    <a:srgbClr val="1AC6BA"/>
    <a:srgbClr val="84E7DA"/>
    <a:srgbClr val="1AC6C3"/>
    <a:srgbClr val="FF9900"/>
    <a:srgbClr val="5FEBDF"/>
    <a:srgbClr val="E0E0E0"/>
    <a:srgbClr val="DDDDDD"/>
    <a:srgbClr val="11111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2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4D7"/>
          </a:solidFill>
        </a:fill>
      </a:tcStyle>
    </a:wholeTbl>
    <a:band2H>
      <a:tcTxStyle/>
      <a:tcStyle>
        <a:tcBdr/>
        <a:fill>
          <a:solidFill>
            <a:srgbClr val="C3C2C2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CE5E6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/>
      <a:tcStyle>
        <a:tcBdr/>
        <a:fill>
          <a:solidFill>
            <a:srgbClr val="DEDEDF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  <a:tblStyle styleId="{8F44A2F1-9E1F-4B54-A3A2-5F16C0AD49E2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3797C6"/>
              </a:solidFill>
              <a:prstDash val="solid"/>
              <a:miter lim="400000"/>
            </a:ln>
          </a:left>
          <a:right>
            <a:ln w="12700" cap="flat">
              <a:solidFill>
                <a:srgbClr val="3797C6"/>
              </a:solidFill>
              <a:prstDash val="solid"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solidFill>
                <a:srgbClr val="3797C6"/>
              </a:solidFill>
              <a:prstDash val="solid"/>
              <a:miter lim="400000"/>
            </a:ln>
          </a:bottom>
          <a:insideH>
            <a:ln w="12700" cap="flat">
              <a:solidFill>
                <a:srgbClr val="3797C6"/>
              </a:solidFill>
              <a:prstDash val="solid"/>
              <a:miter lim="400000"/>
            </a:ln>
          </a:insideH>
          <a:insideV>
            <a:ln w="12700" cap="flat">
              <a:solidFill>
                <a:srgbClr val="3797C6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25400" cap="flat">
              <a:solidFill>
                <a:srgbClr val="3797C6"/>
              </a:solidFill>
              <a:prstDash val="solid"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solidFill>
                <a:srgbClr val="3797C6"/>
              </a:solidFill>
              <a:prstDash val="solid"/>
              <a:miter lim="400000"/>
            </a:ln>
          </a:bottom>
          <a:insideH>
            <a:ln w="12700" cap="flat">
              <a:solidFill>
                <a:srgbClr val="3797C6"/>
              </a:solidFill>
              <a:prstDash val="solid"/>
              <a:miter lim="400000"/>
            </a:ln>
          </a:insideH>
          <a:insideV>
            <a:ln w="12700" cap="flat">
              <a:solidFill>
                <a:srgbClr val="3797C6"/>
              </a:solidFill>
              <a:prstDash val="solid"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25400" cap="flat">
              <a:solidFill>
                <a:srgbClr val="3797C6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3797C6"/>
              </a:solidFill>
              <a:prstDash val="solid"/>
              <a:miter lim="400000"/>
            </a:ln>
          </a:left>
          <a:right>
            <a:ln w="12700" cap="flat">
              <a:solidFill>
                <a:srgbClr val="3797C6"/>
              </a:solidFill>
              <a:prstDash val="solid"/>
              <a:miter lim="400000"/>
            </a:ln>
          </a:right>
          <a:top>
            <a:ln w="254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3797C6"/>
              </a:solidFill>
              <a:prstDash val="solid"/>
              <a:miter lim="400000"/>
            </a:ln>
          </a:insideH>
          <a:insideV>
            <a:ln w="12700" cap="flat">
              <a:solidFill>
                <a:srgbClr val="3797C6"/>
              </a:solidFill>
              <a:prstDash val="solid"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6" autoAdjust="0"/>
    <p:restoredTop sz="93453" autoAdjust="0"/>
  </p:normalViewPr>
  <p:slideViewPr>
    <p:cSldViewPr snapToGrid="0" snapToObjects="1">
      <p:cViewPr varScale="1">
        <p:scale>
          <a:sx n="64" d="100"/>
          <a:sy n="64" d="100"/>
        </p:scale>
        <p:origin x="1224" y="48"/>
      </p:cViewPr>
      <p:guideLst>
        <p:guide orient="horz" pos="4320"/>
        <p:guide pos="7680"/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-144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openxmlformats.org/officeDocument/2006/relationships/customXml" Target="../customXml/item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customXml" Target="../customXml/item3.xml"/><Relationship Id="rId10" Type="http://schemas.openxmlformats.org/officeDocument/2006/relationships/slide" Target="slides/slide8.xml"/><Relationship Id="rId19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customXml" Target="../customXml/item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Shape 192"/>
          <p:cNvSpPr>
            <a:spLocks noGrp="1" noRot="1" noChangeAspect="1"/>
          </p:cNvSpPr>
          <p:nvPr>
            <p:ph type="sldImg"/>
          </p:nvPr>
        </p:nvSpPr>
        <p:spPr>
          <a:xfrm>
            <a:off x="712788" y="746125"/>
            <a:ext cx="5381625" cy="3725863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93" name="Shape 193"/>
          <p:cNvSpPr>
            <a:spLocks noGrp="1"/>
          </p:cNvSpPr>
          <p:nvPr>
            <p:ph type="body" sz="quarter" idx="1"/>
          </p:nvPr>
        </p:nvSpPr>
        <p:spPr>
          <a:xfrm>
            <a:off x="907627" y="4721186"/>
            <a:ext cx="4991947" cy="4472702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85459098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201168" latinLnBrk="0">
      <a:defRPr sz="1000">
        <a:latin typeface="Lucida Grande"/>
        <a:ea typeface="Lucida Grande"/>
        <a:cs typeface="Lucida Grande"/>
        <a:sym typeface="Lucida Grande"/>
      </a:defRPr>
    </a:lvl1pPr>
    <a:lvl2pPr indent="100584" defTabSz="201168" latinLnBrk="0">
      <a:defRPr sz="1000">
        <a:latin typeface="Lucida Grande"/>
        <a:ea typeface="Lucida Grande"/>
        <a:cs typeface="Lucida Grande"/>
        <a:sym typeface="Lucida Grande"/>
      </a:defRPr>
    </a:lvl2pPr>
    <a:lvl3pPr indent="201168" defTabSz="201168" latinLnBrk="0">
      <a:defRPr sz="1000">
        <a:latin typeface="Lucida Grande"/>
        <a:ea typeface="Lucida Grande"/>
        <a:cs typeface="Lucida Grande"/>
        <a:sym typeface="Lucida Grande"/>
      </a:defRPr>
    </a:lvl3pPr>
    <a:lvl4pPr indent="301752" defTabSz="201168" latinLnBrk="0">
      <a:defRPr sz="1000">
        <a:latin typeface="Lucida Grande"/>
        <a:ea typeface="Lucida Grande"/>
        <a:cs typeface="Lucida Grande"/>
        <a:sym typeface="Lucida Grande"/>
      </a:defRPr>
    </a:lvl4pPr>
    <a:lvl5pPr indent="402336" defTabSz="201168" latinLnBrk="0">
      <a:defRPr sz="1000">
        <a:latin typeface="Lucida Grande"/>
        <a:ea typeface="Lucida Grande"/>
        <a:cs typeface="Lucida Grande"/>
        <a:sym typeface="Lucida Grande"/>
      </a:defRPr>
    </a:lvl5pPr>
    <a:lvl6pPr indent="502920" defTabSz="201168" latinLnBrk="0">
      <a:defRPr sz="1000">
        <a:latin typeface="Lucida Grande"/>
        <a:ea typeface="Lucida Grande"/>
        <a:cs typeface="Lucida Grande"/>
        <a:sym typeface="Lucida Grande"/>
      </a:defRPr>
    </a:lvl6pPr>
    <a:lvl7pPr indent="603504" defTabSz="201168" latinLnBrk="0">
      <a:defRPr sz="1000">
        <a:latin typeface="Lucida Grande"/>
        <a:ea typeface="Lucida Grande"/>
        <a:cs typeface="Lucida Grande"/>
        <a:sym typeface="Lucida Grande"/>
      </a:defRPr>
    </a:lvl7pPr>
    <a:lvl8pPr indent="704088" defTabSz="201168" latinLnBrk="0">
      <a:defRPr sz="1000">
        <a:latin typeface="Lucida Grande"/>
        <a:ea typeface="Lucida Grande"/>
        <a:cs typeface="Lucida Grande"/>
        <a:sym typeface="Lucida Grande"/>
      </a:defRPr>
    </a:lvl8pPr>
    <a:lvl9pPr indent="804672" defTabSz="201168" latinLnBrk="0">
      <a:defRPr sz="1000">
        <a:latin typeface="Lucida Grande"/>
        <a:ea typeface="Lucida Grande"/>
        <a:cs typeface="Lucida Grande"/>
        <a:sym typeface="Lucida Grande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AU" sz="1000" b="1" dirty="0">
                <a:solidFill>
                  <a:srgbClr val="00B05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Slide 1 Title Slide - Introduction</a:t>
            </a:r>
            <a:endParaRPr lang="en-GB" sz="1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GB" sz="1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26530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/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473129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/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86524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/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420370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sz="1000" dirty="0">
                <a:effectLst/>
                <a:latin typeface="Lucida Grande"/>
                <a:ea typeface="Lucida Grande"/>
                <a:cs typeface="Lucida Grande"/>
                <a:sym typeface="Lucida Grande"/>
              </a:rPr>
              <a:t>This will be a multi-arm, randomised comparative trial where 500 participants will be randomised into three intervention groups that differ according to levels of human support</a:t>
            </a:r>
            <a:endParaRPr lang="en-GB" sz="1000" dirty="0">
              <a:effectLst/>
              <a:latin typeface="Lucida Grande"/>
              <a:ea typeface="Lucida Grande"/>
              <a:cs typeface="Lucida Grande"/>
              <a:sym typeface="Lucida Grande"/>
            </a:endParaRPr>
          </a:p>
          <a:p>
            <a:r>
              <a:rPr lang="en-AU" sz="1000" dirty="0">
                <a:effectLst/>
                <a:latin typeface="Lucida Grande"/>
                <a:ea typeface="Lucida Grande"/>
                <a:cs typeface="Lucida Grande"/>
                <a:sym typeface="Lucida Grande"/>
              </a:rPr>
              <a:t>Group 1 – Standard – includes automated emails &amp; a technical helpdesk</a:t>
            </a:r>
            <a:endParaRPr lang="en-GB" sz="1000" dirty="0">
              <a:effectLst/>
              <a:latin typeface="Lucida Grande"/>
              <a:ea typeface="Lucida Grande"/>
              <a:cs typeface="Lucida Grande"/>
              <a:sym typeface="Lucida Grande"/>
            </a:endParaRPr>
          </a:p>
          <a:p>
            <a:r>
              <a:rPr lang="en-AU" sz="1000" dirty="0">
                <a:effectLst/>
                <a:latin typeface="Lucida Grande"/>
                <a:ea typeface="Lucida Grande"/>
                <a:cs typeface="Lucida Grande"/>
                <a:sym typeface="Lucida Grande"/>
              </a:rPr>
              <a:t>Group 2 – Standard + personalised SMS support messages (2-3 times a week)</a:t>
            </a:r>
            <a:endParaRPr lang="en-GB" sz="1000" dirty="0">
              <a:effectLst/>
              <a:latin typeface="Lucida Grande"/>
              <a:ea typeface="Lucida Grande"/>
              <a:cs typeface="Lucida Grande"/>
              <a:sym typeface="Lucida Grande"/>
            </a:endParaRPr>
          </a:p>
          <a:p>
            <a:r>
              <a:rPr lang="en-AU" sz="1000" dirty="0">
                <a:effectLst/>
                <a:latin typeface="Lucida Grande"/>
                <a:ea typeface="Lucida Grande"/>
                <a:cs typeface="Lucida Grande"/>
                <a:sym typeface="Lucida Grande"/>
              </a:rPr>
              <a:t>Group 3 – Standard + weekly, facilitated online group discussion (i.e. videoconferencing)</a:t>
            </a:r>
            <a:endParaRPr lang="en-GB" sz="1000" dirty="0">
              <a:effectLst/>
              <a:latin typeface="Lucida Grande"/>
              <a:ea typeface="Lucida Grande"/>
              <a:cs typeface="Lucida Grande"/>
              <a:sym typeface="Lucida Grande"/>
            </a:endParaRPr>
          </a:p>
          <a:p>
            <a:r>
              <a:rPr lang="en-AU" sz="1000" dirty="0">
                <a:effectLst/>
                <a:latin typeface="Lucida Grande"/>
                <a:ea typeface="Lucida Grande"/>
                <a:cs typeface="Lucida Grande"/>
                <a:sym typeface="Lucida Grande"/>
              </a:rPr>
              <a:t>Looking at the flow chart….500 participants will be randomised into three arms.  The questionnaire (7DWI) will be administered before commencing the Live More Project, immediately after and again at 6 months to determine what effects have been maintained.</a:t>
            </a:r>
            <a:endParaRPr lang="en-GB" sz="1000" dirty="0">
              <a:effectLst/>
              <a:latin typeface="Lucida Grande"/>
              <a:ea typeface="Lucida Grande"/>
              <a:cs typeface="Lucida Grande"/>
              <a:sym typeface="Lucida Grande"/>
            </a:endParaRPr>
          </a:p>
          <a:p>
            <a:pPr marL="0" indent="0">
              <a:buFont typeface="Arial"/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182448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/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379503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sz="1000" dirty="0">
                <a:effectLst/>
                <a:latin typeface="Lucida Grande"/>
                <a:ea typeface="Lucida Grande"/>
                <a:cs typeface="Lucida Grande"/>
                <a:sym typeface="Lucida Grande"/>
              </a:rPr>
              <a:t>Participants will complete a questionnaire called the 7 Dimensions of Wellness Index (7DWI). The questionnaire combines demographic and lifestyle related questions with various, freely available, validated instruments.</a:t>
            </a:r>
            <a:endParaRPr lang="en-GB" sz="1000" dirty="0">
              <a:effectLst/>
              <a:latin typeface="Lucida Grande"/>
              <a:ea typeface="Lucida Grande"/>
              <a:cs typeface="Lucida Grande"/>
              <a:sym typeface="Lucida Grande"/>
            </a:endParaRPr>
          </a:p>
          <a:p>
            <a:r>
              <a:rPr lang="en-AU" sz="1000" dirty="0">
                <a:effectLst/>
                <a:latin typeface="Lucida Grande"/>
                <a:ea typeface="Lucida Grande"/>
                <a:cs typeface="Lucida Grande"/>
                <a:sym typeface="Lucida Grande"/>
              </a:rPr>
              <a:t>Emotional or mental wellbeing will be the focus of this study and data will be utilised from three of the validated instruments within the questionnaire: the Short Form 36 (SF-36), the Depression Anxiety and Stress Scales (DASS-21), and the flourishing scale by Huppert &amp; So (2013).  </a:t>
            </a:r>
            <a:endParaRPr lang="en-GB" sz="1000" dirty="0">
              <a:effectLst/>
              <a:latin typeface="Lucida Grande"/>
              <a:ea typeface="Lucida Grande"/>
              <a:cs typeface="Lucida Grande"/>
              <a:sym typeface="Lucida Grande"/>
            </a:endParaRPr>
          </a:p>
          <a:p>
            <a:r>
              <a:rPr lang="en-AU" sz="1000" dirty="0">
                <a:effectLst/>
                <a:latin typeface="Lucida Grande"/>
                <a:ea typeface="Lucida Grande"/>
                <a:cs typeface="Lucida Grande"/>
                <a:sym typeface="Lucida Grande"/>
              </a:rPr>
              <a:t>The following domains will be measured: </a:t>
            </a:r>
            <a:endParaRPr lang="en-GB" sz="1000" dirty="0">
              <a:effectLst/>
              <a:latin typeface="Lucida Grande"/>
              <a:ea typeface="Lucida Grande"/>
              <a:cs typeface="Lucida Grande"/>
              <a:sym typeface="Lucida Grande"/>
            </a:endParaRPr>
          </a:p>
          <a:p>
            <a:pPr lvl="0"/>
            <a:r>
              <a:rPr lang="en-AU" sz="1000" dirty="0">
                <a:effectLst/>
                <a:latin typeface="Lucida Grande"/>
                <a:ea typeface="Lucida Grande"/>
                <a:cs typeface="Lucida Grande"/>
                <a:sym typeface="Lucida Grande"/>
              </a:rPr>
              <a:t>Mental health 	SF-36</a:t>
            </a:r>
            <a:endParaRPr lang="en-GB" sz="1000" dirty="0">
              <a:effectLst/>
              <a:latin typeface="Lucida Grande"/>
              <a:ea typeface="Lucida Grande"/>
              <a:cs typeface="Lucida Grande"/>
              <a:sym typeface="Lucida Grande"/>
            </a:endParaRPr>
          </a:p>
          <a:p>
            <a:pPr lvl="0"/>
            <a:r>
              <a:rPr lang="en-AU" sz="1000" dirty="0">
                <a:effectLst/>
                <a:latin typeface="Lucida Grande"/>
                <a:ea typeface="Lucida Grande"/>
                <a:cs typeface="Lucida Grande"/>
                <a:sym typeface="Lucida Grande"/>
              </a:rPr>
              <a:t>Vitality 			SF-36</a:t>
            </a:r>
            <a:endParaRPr lang="en-GB" sz="1000" dirty="0">
              <a:effectLst/>
              <a:latin typeface="Lucida Grande"/>
              <a:ea typeface="Lucida Grande"/>
              <a:cs typeface="Lucida Grande"/>
              <a:sym typeface="Lucida Grande"/>
            </a:endParaRPr>
          </a:p>
          <a:p>
            <a:pPr lvl="0"/>
            <a:r>
              <a:rPr lang="en-AU" sz="1000" dirty="0">
                <a:effectLst/>
                <a:latin typeface="Lucida Grande"/>
                <a:ea typeface="Lucida Grande"/>
                <a:cs typeface="Lucida Grande"/>
                <a:sym typeface="Lucida Grande"/>
              </a:rPr>
              <a:t>Depression 		DASS-21</a:t>
            </a:r>
            <a:endParaRPr lang="en-GB" sz="1000" dirty="0">
              <a:effectLst/>
              <a:latin typeface="Lucida Grande"/>
              <a:ea typeface="Lucida Grande"/>
              <a:cs typeface="Lucida Grande"/>
              <a:sym typeface="Lucida Grande"/>
            </a:endParaRPr>
          </a:p>
          <a:p>
            <a:pPr lvl="0"/>
            <a:r>
              <a:rPr lang="en-AU" sz="1000" dirty="0">
                <a:effectLst/>
                <a:latin typeface="Lucida Grande"/>
                <a:ea typeface="Lucida Grande"/>
                <a:cs typeface="Lucida Grande"/>
                <a:sym typeface="Lucida Grande"/>
              </a:rPr>
              <a:t>Anxiety 			DASS-21</a:t>
            </a:r>
            <a:endParaRPr lang="en-GB" sz="1000" dirty="0">
              <a:effectLst/>
              <a:latin typeface="Lucida Grande"/>
              <a:ea typeface="Lucida Grande"/>
              <a:cs typeface="Lucida Grande"/>
              <a:sym typeface="Lucida Grande"/>
            </a:endParaRPr>
          </a:p>
          <a:p>
            <a:pPr lvl="0"/>
            <a:r>
              <a:rPr lang="en-AU" sz="1000" dirty="0">
                <a:effectLst/>
                <a:latin typeface="Lucida Grande"/>
                <a:ea typeface="Lucida Grande"/>
                <a:cs typeface="Lucida Grande"/>
                <a:sym typeface="Lucida Grande"/>
              </a:rPr>
              <a:t>Stress 				DASS-21</a:t>
            </a:r>
            <a:endParaRPr lang="en-GB" sz="1000" dirty="0">
              <a:effectLst/>
              <a:latin typeface="Lucida Grande"/>
              <a:ea typeface="Lucida Grande"/>
              <a:cs typeface="Lucida Grande"/>
              <a:sym typeface="Lucida Grande"/>
            </a:endParaRPr>
          </a:p>
          <a:p>
            <a:pPr lvl="0"/>
            <a:r>
              <a:rPr lang="en-AU" sz="1000" dirty="0">
                <a:effectLst/>
                <a:latin typeface="Lucida Grande"/>
                <a:ea typeface="Lucida Grande"/>
                <a:cs typeface="Lucida Grande"/>
                <a:sym typeface="Lucida Grande"/>
              </a:rPr>
              <a:t>Flourishing 		(Huppert &amp; So, 2013)</a:t>
            </a:r>
            <a:endParaRPr lang="en-GB" sz="1000" dirty="0">
              <a:effectLst/>
              <a:latin typeface="Lucida Grande"/>
              <a:ea typeface="Lucida Grande"/>
              <a:cs typeface="Lucida Grande"/>
              <a:sym typeface="Lucida Grande"/>
            </a:endParaRPr>
          </a:p>
          <a:p>
            <a:pPr marL="0" indent="0">
              <a:buFont typeface="Arial"/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701544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sz="1000" dirty="0">
                <a:effectLst/>
                <a:latin typeface="Lucida Grande"/>
                <a:ea typeface="Lucida Grande"/>
                <a:cs typeface="Lucida Grande"/>
                <a:sym typeface="Lucida Grande"/>
              </a:rPr>
              <a:t>Participants will complete a questionnaire called the 7 Dimensions of Wellness Index (7DWI). The questionnaire combines demographic and lifestyle related questions with various, freely available, validated instruments.</a:t>
            </a:r>
            <a:endParaRPr lang="en-GB" sz="1000" dirty="0">
              <a:effectLst/>
              <a:latin typeface="Lucida Grande"/>
              <a:ea typeface="Lucida Grande"/>
              <a:cs typeface="Lucida Grande"/>
              <a:sym typeface="Lucida Grande"/>
            </a:endParaRPr>
          </a:p>
          <a:p>
            <a:r>
              <a:rPr lang="en-AU" sz="1000" dirty="0">
                <a:effectLst/>
                <a:latin typeface="Lucida Grande"/>
                <a:ea typeface="Lucida Grande"/>
                <a:cs typeface="Lucida Grande"/>
                <a:sym typeface="Lucida Grande"/>
              </a:rPr>
              <a:t>Emotional or mental wellbeing will be the focus of this study and data will be utilised from three of the validated instruments within the questionnaire: the Short Form 36 (SF-36), the Depression Anxiety and Stress Scales (DASS-21), and the flourishing scale by Huppert &amp; So (2013).  </a:t>
            </a:r>
            <a:endParaRPr lang="en-GB" sz="1000" dirty="0">
              <a:effectLst/>
              <a:latin typeface="Lucida Grande"/>
              <a:ea typeface="Lucida Grande"/>
              <a:cs typeface="Lucida Grande"/>
              <a:sym typeface="Lucida Grande"/>
            </a:endParaRPr>
          </a:p>
          <a:p>
            <a:r>
              <a:rPr lang="en-AU" sz="1000" dirty="0">
                <a:effectLst/>
                <a:latin typeface="Lucida Grande"/>
                <a:ea typeface="Lucida Grande"/>
                <a:cs typeface="Lucida Grande"/>
                <a:sym typeface="Lucida Grande"/>
              </a:rPr>
              <a:t>The following domains will be measured: </a:t>
            </a:r>
            <a:endParaRPr lang="en-GB" sz="1000" dirty="0">
              <a:effectLst/>
              <a:latin typeface="Lucida Grande"/>
              <a:ea typeface="Lucida Grande"/>
              <a:cs typeface="Lucida Grande"/>
              <a:sym typeface="Lucida Grande"/>
            </a:endParaRPr>
          </a:p>
          <a:p>
            <a:pPr lvl="0"/>
            <a:r>
              <a:rPr lang="en-AU" sz="1000" dirty="0">
                <a:effectLst/>
                <a:latin typeface="Lucida Grande"/>
                <a:ea typeface="Lucida Grande"/>
                <a:cs typeface="Lucida Grande"/>
                <a:sym typeface="Lucida Grande"/>
              </a:rPr>
              <a:t>Mental health 	SF-36</a:t>
            </a:r>
            <a:endParaRPr lang="en-GB" sz="1000" dirty="0">
              <a:effectLst/>
              <a:latin typeface="Lucida Grande"/>
              <a:ea typeface="Lucida Grande"/>
              <a:cs typeface="Lucida Grande"/>
              <a:sym typeface="Lucida Grande"/>
            </a:endParaRPr>
          </a:p>
          <a:p>
            <a:pPr lvl="0"/>
            <a:r>
              <a:rPr lang="en-AU" sz="1000" dirty="0">
                <a:effectLst/>
                <a:latin typeface="Lucida Grande"/>
                <a:ea typeface="Lucida Grande"/>
                <a:cs typeface="Lucida Grande"/>
                <a:sym typeface="Lucida Grande"/>
              </a:rPr>
              <a:t>Vitality 			SF-36</a:t>
            </a:r>
            <a:endParaRPr lang="en-GB" sz="1000" dirty="0">
              <a:effectLst/>
              <a:latin typeface="Lucida Grande"/>
              <a:ea typeface="Lucida Grande"/>
              <a:cs typeface="Lucida Grande"/>
              <a:sym typeface="Lucida Grande"/>
            </a:endParaRPr>
          </a:p>
          <a:p>
            <a:pPr lvl="0"/>
            <a:r>
              <a:rPr lang="en-AU" sz="1000" dirty="0">
                <a:effectLst/>
                <a:latin typeface="Lucida Grande"/>
                <a:ea typeface="Lucida Grande"/>
                <a:cs typeface="Lucida Grande"/>
                <a:sym typeface="Lucida Grande"/>
              </a:rPr>
              <a:t>Depression 		DASS-21</a:t>
            </a:r>
            <a:endParaRPr lang="en-GB" sz="1000" dirty="0">
              <a:effectLst/>
              <a:latin typeface="Lucida Grande"/>
              <a:ea typeface="Lucida Grande"/>
              <a:cs typeface="Lucida Grande"/>
              <a:sym typeface="Lucida Grande"/>
            </a:endParaRPr>
          </a:p>
          <a:p>
            <a:pPr lvl="0"/>
            <a:r>
              <a:rPr lang="en-AU" sz="1000" dirty="0">
                <a:effectLst/>
                <a:latin typeface="Lucida Grande"/>
                <a:ea typeface="Lucida Grande"/>
                <a:cs typeface="Lucida Grande"/>
                <a:sym typeface="Lucida Grande"/>
              </a:rPr>
              <a:t>Anxiety 			DASS-21</a:t>
            </a:r>
            <a:endParaRPr lang="en-GB" sz="1000" dirty="0">
              <a:effectLst/>
              <a:latin typeface="Lucida Grande"/>
              <a:ea typeface="Lucida Grande"/>
              <a:cs typeface="Lucida Grande"/>
              <a:sym typeface="Lucida Grande"/>
            </a:endParaRPr>
          </a:p>
          <a:p>
            <a:pPr lvl="0"/>
            <a:r>
              <a:rPr lang="en-AU" sz="1000" dirty="0">
                <a:effectLst/>
                <a:latin typeface="Lucida Grande"/>
                <a:ea typeface="Lucida Grande"/>
                <a:cs typeface="Lucida Grande"/>
                <a:sym typeface="Lucida Grande"/>
              </a:rPr>
              <a:t>Stress 				DASS-21</a:t>
            </a:r>
            <a:endParaRPr lang="en-GB" sz="1000" dirty="0">
              <a:effectLst/>
              <a:latin typeface="Lucida Grande"/>
              <a:ea typeface="Lucida Grande"/>
              <a:cs typeface="Lucida Grande"/>
              <a:sym typeface="Lucida Grande"/>
            </a:endParaRPr>
          </a:p>
          <a:p>
            <a:pPr lvl="0"/>
            <a:r>
              <a:rPr lang="en-AU" sz="1000" dirty="0">
                <a:effectLst/>
                <a:latin typeface="Lucida Grande"/>
                <a:ea typeface="Lucida Grande"/>
                <a:cs typeface="Lucida Grande"/>
                <a:sym typeface="Lucida Grande"/>
              </a:rPr>
              <a:t>Flourishing 		(Huppert &amp; So, 2013)</a:t>
            </a:r>
            <a:endParaRPr lang="en-GB" sz="1000" dirty="0">
              <a:effectLst/>
              <a:latin typeface="Lucida Grande"/>
              <a:ea typeface="Lucida Grande"/>
              <a:cs typeface="Lucida Grande"/>
              <a:sym typeface="Lucida Grande"/>
            </a:endParaRPr>
          </a:p>
          <a:p>
            <a:pPr marL="0" indent="0">
              <a:buFont typeface="Arial"/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033507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/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845435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/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35545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/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3516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AU" sz="1000" dirty="0">
                <a:effectLst/>
                <a:latin typeface="Lucida Grande"/>
                <a:ea typeface="Lucida Grande"/>
                <a:cs typeface="Lucida Grande"/>
                <a:sym typeface="Lucida Grande"/>
              </a:rPr>
              <a:t>Qualitative systematic review – 64 studies – adherence improved by support of counsellors, peers, phone, email contact &amp; website updates (Brouwer et al., 2011)</a:t>
            </a:r>
            <a:endParaRPr lang="en-GB" sz="1000" dirty="0">
              <a:effectLst/>
              <a:latin typeface="Lucida Grande"/>
              <a:ea typeface="Lucida Grande"/>
              <a:cs typeface="Lucida Grande"/>
              <a:sym typeface="Lucida Grande"/>
            </a:endParaRPr>
          </a:p>
          <a:p>
            <a:pPr lvl="0"/>
            <a:r>
              <a:rPr lang="en-AU" sz="1000" dirty="0">
                <a:effectLst/>
                <a:latin typeface="Lucida Grande"/>
                <a:ea typeface="Lucida Grande"/>
                <a:cs typeface="Lucida Grande"/>
                <a:sym typeface="Lucida Grande"/>
              </a:rPr>
              <a:t>Systematic reviews – supported interventions – greater retention &amp; outcomes (high heterogeneity)  (Baumeister et al., 2014; Johansson &amp; Andersson, 2012; Richards &amp; Richardson, 2012)</a:t>
            </a:r>
            <a:endParaRPr lang="en-GB" sz="1000" dirty="0">
              <a:effectLst/>
              <a:latin typeface="Lucida Grande"/>
              <a:ea typeface="Lucida Grande"/>
              <a:cs typeface="Lucida Grande"/>
              <a:sym typeface="Lucida Grande"/>
            </a:endParaRPr>
          </a:p>
          <a:p>
            <a:pPr marL="0" indent="0">
              <a:buFont typeface="Arial"/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95773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42A2E3-A5F9-4A72-9171-3CB1E0CB8B5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</p:spPr>
        <p:txBody>
          <a:bodyPr anchor="b"/>
          <a:lstStyle>
            <a:lvl1pPr algn="ctr">
              <a:defRPr sz="4875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5DA064A-7F18-40DB-B6D0-DA5BD3D6D75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1950"/>
            </a:lvl1pPr>
            <a:lvl2pPr marL="371475" indent="0" algn="ctr">
              <a:buNone/>
              <a:defRPr sz="1625"/>
            </a:lvl2pPr>
            <a:lvl3pPr marL="742950" indent="0" algn="ctr">
              <a:buNone/>
              <a:defRPr sz="1463"/>
            </a:lvl3pPr>
            <a:lvl4pPr marL="1114425" indent="0" algn="ctr">
              <a:buNone/>
              <a:defRPr sz="1300"/>
            </a:lvl4pPr>
            <a:lvl5pPr marL="1485900" indent="0" algn="ctr">
              <a:buNone/>
              <a:defRPr sz="1300"/>
            </a:lvl5pPr>
            <a:lvl6pPr marL="1857375" indent="0" algn="ctr">
              <a:buNone/>
              <a:defRPr sz="1300"/>
            </a:lvl6pPr>
            <a:lvl7pPr marL="2228850" indent="0" algn="ctr">
              <a:buNone/>
              <a:defRPr sz="1300"/>
            </a:lvl7pPr>
            <a:lvl8pPr marL="2600325" indent="0" algn="ctr">
              <a:buNone/>
              <a:defRPr sz="1300"/>
            </a:lvl8pPr>
            <a:lvl9pPr marL="2971800" indent="0" algn="ctr">
              <a:buNone/>
              <a:defRPr sz="13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A087DE-F884-4E94-B287-94F710CA4A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FACDD0-74EB-487A-B6DE-E2A1F14DA16F}" type="datetimeFigureOut">
              <a:rPr lang="en-GB" smtClean="0"/>
              <a:t>03/06/2019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73CFFE-D038-4A74-96B6-CB80619667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90F334-979C-42FE-A33F-5CB39E1419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494723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9A0BF5-266F-4D9C-A06E-C303797DC3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8672E3-8D67-4D71-91D2-A45C246BEE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E9B922-014C-4B05-9A07-A96D56E433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FACDD0-74EB-487A-B6DE-E2A1F14DA16F}" type="datetimeFigureOut">
              <a:rPr lang="en-GB" smtClean="0"/>
              <a:t>03/06/2019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228EA5-162F-463B-8AAC-799E2B53FF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EABFB2-8A3E-4AF1-BD44-06A21B37DD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253115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3AC318-D160-4142-8D7E-DDBD444D03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5878" y="1709739"/>
            <a:ext cx="8543925" cy="2852737"/>
          </a:xfrm>
        </p:spPr>
        <p:txBody>
          <a:bodyPr anchor="b"/>
          <a:lstStyle>
            <a:lvl1pPr>
              <a:defRPr sz="4875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598AB8B-F93C-48E8-86E0-AA5BEAB61AF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75878" y="4589464"/>
            <a:ext cx="8543925" cy="1500187"/>
          </a:xfrm>
        </p:spPr>
        <p:txBody>
          <a:bodyPr/>
          <a:lstStyle>
            <a:lvl1pPr marL="0" indent="0">
              <a:buNone/>
              <a:defRPr sz="1950">
                <a:solidFill>
                  <a:schemeClr val="tx1">
                    <a:tint val="75000"/>
                  </a:schemeClr>
                </a:solidFill>
              </a:defRPr>
            </a:lvl1pPr>
            <a:lvl2pPr marL="371475" indent="0">
              <a:buNone/>
              <a:defRPr sz="1625">
                <a:solidFill>
                  <a:schemeClr val="tx1">
                    <a:tint val="75000"/>
                  </a:schemeClr>
                </a:solidFill>
              </a:defRPr>
            </a:lvl2pPr>
            <a:lvl3pPr marL="742950" indent="0">
              <a:buNone/>
              <a:defRPr sz="1463">
                <a:solidFill>
                  <a:schemeClr val="tx1">
                    <a:tint val="75000"/>
                  </a:schemeClr>
                </a:solidFill>
              </a:defRPr>
            </a:lvl3pPr>
            <a:lvl4pPr marL="1114425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4pPr>
            <a:lvl5pPr marL="1485900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5pPr>
            <a:lvl6pPr marL="1857375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6pPr>
            <a:lvl7pPr marL="2228850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7pPr>
            <a:lvl8pPr marL="2600325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8pPr>
            <a:lvl9pPr marL="2971800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D2D12B-AD0C-4267-97CB-EB7399ED1D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FACDD0-74EB-487A-B6DE-E2A1F14DA16F}" type="datetimeFigureOut">
              <a:rPr lang="en-GB" smtClean="0"/>
              <a:t>03/06/2019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B6FF6B-4ADF-43AC-A349-3C3F2CABB8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A77744-AAD1-458C-B26B-8732DE0756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35738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90E9F0-21C9-4C9A-85E6-CB09B45983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ED7FC1-F1A2-455B-9940-0AE9142ABED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B84C620-7607-4CA5-924C-AFFBF23FFDD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6414463-2029-4A59-84E3-37F558E221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FACDD0-74EB-487A-B6DE-E2A1F14DA16F}" type="datetimeFigureOut">
              <a:rPr lang="en-GB" smtClean="0"/>
              <a:t>03/06/2019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60F781C-C48A-4B88-9DAE-D0A5905AD0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6D36C5D-3B8D-4D45-B918-D66EE8D98B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550641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8B909E-0E13-4716-82E6-85F50817D6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2328" y="365126"/>
            <a:ext cx="8543925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58FDF2-C08E-4498-9FC5-C7366C3B55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2328" y="1681163"/>
            <a:ext cx="4190702" cy="823912"/>
          </a:xfrm>
        </p:spPr>
        <p:txBody>
          <a:bodyPr anchor="b"/>
          <a:lstStyle>
            <a:lvl1pPr marL="0" indent="0">
              <a:buNone/>
              <a:defRPr sz="1950" b="1"/>
            </a:lvl1pPr>
            <a:lvl2pPr marL="371475" indent="0">
              <a:buNone/>
              <a:defRPr sz="1625" b="1"/>
            </a:lvl2pPr>
            <a:lvl3pPr marL="742950" indent="0">
              <a:buNone/>
              <a:defRPr sz="1463" b="1"/>
            </a:lvl3pPr>
            <a:lvl4pPr marL="1114425" indent="0">
              <a:buNone/>
              <a:defRPr sz="1300" b="1"/>
            </a:lvl4pPr>
            <a:lvl5pPr marL="1485900" indent="0">
              <a:buNone/>
              <a:defRPr sz="1300" b="1"/>
            </a:lvl5pPr>
            <a:lvl6pPr marL="1857375" indent="0">
              <a:buNone/>
              <a:defRPr sz="1300" b="1"/>
            </a:lvl6pPr>
            <a:lvl7pPr marL="2228850" indent="0">
              <a:buNone/>
              <a:defRPr sz="1300" b="1"/>
            </a:lvl7pPr>
            <a:lvl8pPr marL="2600325" indent="0">
              <a:buNone/>
              <a:defRPr sz="1300" b="1"/>
            </a:lvl8pPr>
            <a:lvl9pPr marL="2971800" indent="0">
              <a:buNone/>
              <a:defRPr sz="13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56FA0D5-671A-488B-96B3-AAF2ACD2B25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82328" y="2505075"/>
            <a:ext cx="4190702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2700DE7-2BC6-4AF3-9228-B4FF4E54173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1950" b="1"/>
            </a:lvl1pPr>
            <a:lvl2pPr marL="371475" indent="0">
              <a:buNone/>
              <a:defRPr sz="1625" b="1"/>
            </a:lvl2pPr>
            <a:lvl3pPr marL="742950" indent="0">
              <a:buNone/>
              <a:defRPr sz="1463" b="1"/>
            </a:lvl3pPr>
            <a:lvl4pPr marL="1114425" indent="0">
              <a:buNone/>
              <a:defRPr sz="1300" b="1"/>
            </a:lvl4pPr>
            <a:lvl5pPr marL="1485900" indent="0">
              <a:buNone/>
              <a:defRPr sz="1300" b="1"/>
            </a:lvl5pPr>
            <a:lvl6pPr marL="1857375" indent="0">
              <a:buNone/>
              <a:defRPr sz="1300" b="1"/>
            </a:lvl6pPr>
            <a:lvl7pPr marL="2228850" indent="0">
              <a:buNone/>
              <a:defRPr sz="1300" b="1"/>
            </a:lvl7pPr>
            <a:lvl8pPr marL="2600325" indent="0">
              <a:buNone/>
              <a:defRPr sz="1300" b="1"/>
            </a:lvl8pPr>
            <a:lvl9pPr marL="2971800" indent="0">
              <a:buNone/>
              <a:defRPr sz="13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EEA0F15-74CE-46C9-AA1D-FBA56965859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FF6EEE5-769C-43E7-99ED-6C217B28C1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FACDD0-74EB-487A-B6DE-E2A1F14DA16F}" type="datetimeFigureOut">
              <a:rPr lang="en-GB" smtClean="0"/>
              <a:t>03/06/2019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E3356C5-27CB-4AC0-B522-56CFA0D51F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5A755D6-23DC-4981-98BD-EC0A0A0C8B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514367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841644-46A4-4CAD-801E-F5217CCC8C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1A7AB0B-8DD1-4CB4-B913-10CDE01417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FACDD0-74EB-487A-B6DE-E2A1F14DA16F}" type="datetimeFigureOut">
              <a:rPr lang="en-GB" smtClean="0"/>
              <a:t>03/06/2019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338B8B0-C269-4EAF-A797-41B8E755F8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01E36C-8420-46DD-B050-9B4B18E037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983523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B5F6DF2-76A9-4995-B5AB-BB75D0F454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FACDD0-74EB-487A-B6DE-E2A1F14DA16F}" type="datetimeFigureOut">
              <a:rPr lang="en-GB" smtClean="0"/>
              <a:t>03/06/2019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FDB427F-616C-4A39-B480-33589CF34B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FC0EE66-182A-412A-9B3F-CB77988AF1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402804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3D889D-096B-403D-BBC6-578AFC571F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26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EB27D9-5516-4B57-A1D1-5D6D4EB82D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11340" y="987426"/>
            <a:ext cx="5014913" cy="4873625"/>
          </a:xfrm>
        </p:spPr>
        <p:txBody>
          <a:bodyPr/>
          <a:lstStyle>
            <a:lvl1pPr>
              <a:defRPr sz="2600"/>
            </a:lvl1pPr>
            <a:lvl2pPr>
              <a:defRPr sz="2275"/>
            </a:lvl2pPr>
            <a:lvl3pPr>
              <a:defRPr sz="1950"/>
            </a:lvl3pPr>
            <a:lvl4pPr>
              <a:defRPr sz="1625"/>
            </a:lvl4pPr>
            <a:lvl5pPr>
              <a:defRPr sz="1625"/>
            </a:lvl5pPr>
            <a:lvl6pPr>
              <a:defRPr sz="1625"/>
            </a:lvl6pPr>
            <a:lvl7pPr>
              <a:defRPr sz="1625"/>
            </a:lvl7pPr>
            <a:lvl8pPr>
              <a:defRPr sz="1625"/>
            </a:lvl8pPr>
            <a:lvl9pPr>
              <a:defRPr sz="1625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97143B0-BD68-4C90-A658-2BA0E52EF5F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300"/>
            </a:lvl1pPr>
            <a:lvl2pPr marL="371475" indent="0">
              <a:buNone/>
              <a:defRPr sz="1138"/>
            </a:lvl2pPr>
            <a:lvl3pPr marL="742950" indent="0">
              <a:buNone/>
              <a:defRPr sz="975"/>
            </a:lvl3pPr>
            <a:lvl4pPr marL="1114425" indent="0">
              <a:buNone/>
              <a:defRPr sz="813"/>
            </a:lvl4pPr>
            <a:lvl5pPr marL="1485900" indent="0">
              <a:buNone/>
              <a:defRPr sz="813"/>
            </a:lvl5pPr>
            <a:lvl6pPr marL="1857375" indent="0">
              <a:buNone/>
              <a:defRPr sz="813"/>
            </a:lvl6pPr>
            <a:lvl7pPr marL="2228850" indent="0">
              <a:buNone/>
              <a:defRPr sz="813"/>
            </a:lvl7pPr>
            <a:lvl8pPr marL="2600325" indent="0">
              <a:buNone/>
              <a:defRPr sz="813"/>
            </a:lvl8pPr>
            <a:lvl9pPr marL="2971800" indent="0">
              <a:buNone/>
              <a:defRPr sz="813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96FBB31-D270-43D8-A434-AE10B50E91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FACDD0-74EB-487A-B6DE-E2A1F14DA16F}" type="datetimeFigureOut">
              <a:rPr lang="en-GB" smtClean="0"/>
              <a:t>03/06/2019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AF1D5C6-4799-4FC8-8608-04ABC1C19E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AA52017-F9F7-4FD1-9BDD-B22440A986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37795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CD62A9-BCD5-4E48-9C25-B3052972CD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26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2B07D46-6260-4F1D-8B1C-CEE9C2898AA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211340" y="987426"/>
            <a:ext cx="5014913" cy="4873625"/>
          </a:xfrm>
        </p:spPr>
        <p:txBody>
          <a:bodyPr/>
          <a:lstStyle>
            <a:lvl1pPr marL="0" indent="0">
              <a:buNone/>
              <a:defRPr sz="2600"/>
            </a:lvl1pPr>
            <a:lvl2pPr marL="371475" indent="0">
              <a:buNone/>
              <a:defRPr sz="2275"/>
            </a:lvl2pPr>
            <a:lvl3pPr marL="742950" indent="0">
              <a:buNone/>
              <a:defRPr sz="1950"/>
            </a:lvl3pPr>
            <a:lvl4pPr marL="1114425" indent="0">
              <a:buNone/>
              <a:defRPr sz="1625"/>
            </a:lvl4pPr>
            <a:lvl5pPr marL="1485900" indent="0">
              <a:buNone/>
              <a:defRPr sz="1625"/>
            </a:lvl5pPr>
            <a:lvl6pPr marL="1857375" indent="0">
              <a:buNone/>
              <a:defRPr sz="1625"/>
            </a:lvl6pPr>
            <a:lvl7pPr marL="2228850" indent="0">
              <a:buNone/>
              <a:defRPr sz="1625"/>
            </a:lvl7pPr>
            <a:lvl8pPr marL="2600325" indent="0">
              <a:buNone/>
              <a:defRPr sz="1625"/>
            </a:lvl8pPr>
            <a:lvl9pPr marL="2971800" indent="0">
              <a:buNone/>
              <a:defRPr sz="1625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D62EB63-22B5-44A7-B468-8B3AF4666BD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300"/>
            </a:lvl1pPr>
            <a:lvl2pPr marL="371475" indent="0">
              <a:buNone/>
              <a:defRPr sz="1138"/>
            </a:lvl2pPr>
            <a:lvl3pPr marL="742950" indent="0">
              <a:buNone/>
              <a:defRPr sz="975"/>
            </a:lvl3pPr>
            <a:lvl4pPr marL="1114425" indent="0">
              <a:buNone/>
              <a:defRPr sz="813"/>
            </a:lvl4pPr>
            <a:lvl5pPr marL="1485900" indent="0">
              <a:buNone/>
              <a:defRPr sz="813"/>
            </a:lvl5pPr>
            <a:lvl6pPr marL="1857375" indent="0">
              <a:buNone/>
              <a:defRPr sz="813"/>
            </a:lvl6pPr>
            <a:lvl7pPr marL="2228850" indent="0">
              <a:buNone/>
              <a:defRPr sz="813"/>
            </a:lvl7pPr>
            <a:lvl8pPr marL="2600325" indent="0">
              <a:buNone/>
              <a:defRPr sz="813"/>
            </a:lvl8pPr>
            <a:lvl9pPr marL="2971800" indent="0">
              <a:buNone/>
              <a:defRPr sz="813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46B77A8-4BD4-4C33-B859-7580A00D7A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FACDD0-74EB-487A-B6DE-E2A1F14DA16F}" type="datetimeFigureOut">
              <a:rPr lang="en-GB" smtClean="0"/>
              <a:t>03/06/2019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3FE0666-45DB-4358-B3BF-25D998357C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AB7847C-A92D-475B-9D94-ACC16D4CA1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113493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A9C3EE-5648-4F18-8F31-BEF173D605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770BCF9-71CD-40EF-8BA3-08440950733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F46551-AAF6-47A9-B900-BF2A683C83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FACDD0-74EB-487A-B6DE-E2A1F14DA16F}" type="datetimeFigureOut">
              <a:rPr lang="en-GB" smtClean="0"/>
              <a:t>03/06/2019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8097E5-42CB-4A8C-A351-5C7F851235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DA3751-C004-4E12-A376-7AB1122CA2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667682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2679C4A-B38C-4E5E-B48C-1D54E556493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7088981" y="365125"/>
            <a:ext cx="2135981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09E3DAB-565C-4AF5-BBAC-AC025950EAD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81037" y="365125"/>
            <a:ext cx="6284119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ADD0C9-DF43-4AA2-9D35-72E4EDAA95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FACDD0-74EB-487A-B6DE-E2A1F14DA16F}" type="datetimeFigureOut">
              <a:rPr lang="en-GB" smtClean="0"/>
              <a:t>03/06/2019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FF68DD-A03D-4CAC-BDDA-3E671766CC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1D0B94-546F-4D65-A6FF-D35DAC0A31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7850868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Shape 37"/>
          <p:cNvSpPr>
            <a:spLocks noGrp="1"/>
          </p:cNvSpPr>
          <p:nvPr>
            <p:ph type="title"/>
          </p:nvPr>
        </p:nvSpPr>
        <p:spPr>
          <a:xfrm>
            <a:off x="495300" y="914400"/>
            <a:ext cx="8533606" cy="1143000"/>
          </a:xfrm>
          <a:prstGeom prst="rect">
            <a:avLst/>
          </a:prstGeom>
        </p:spPr>
        <p:txBody>
          <a:bodyPr/>
          <a:lstStyle>
            <a:lvl1pPr algn="l">
              <a:defRPr sz="3400">
                <a:latin typeface="Haboro Slab"/>
                <a:ea typeface="Haboro Slab"/>
                <a:cs typeface="Haboro Slab"/>
                <a:sym typeface="Haboro Slab"/>
              </a:defRPr>
            </a:lvl1pPr>
          </a:lstStyle>
          <a:p>
            <a:r>
              <a:t>Title Text</a:t>
            </a:r>
          </a:p>
        </p:txBody>
      </p:sp>
      <p:sp>
        <p:nvSpPr>
          <p:cNvPr id="38" name="Shape 38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132360372"/>
      </p:ext>
    </p:extLst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42A2E3-A5F9-4A72-9171-3CB1E0CB8B5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</p:spPr>
        <p:txBody>
          <a:bodyPr anchor="b"/>
          <a:lstStyle>
            <a:lvl1pPr algn="ctr">
              <a:defRPr sz="4875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5DA064A-7F18-40DB-B6D0-DA5BD3D6D75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1950"/>
            </a:lvl1pPr>
            <a:lvl2pPr marL="371475" indent="0" algn="ctr">
              <a:buNone/>
              <a:defRPr sz="1625"/>
            </a:lvl2pPr>
            <a:lvl3pPr marL="742950" indent="0" algn="ctr">
              <a:buNone/>
              <a:defRPr sz="1463"/>
            </a:lvl3pPr>
            <a:lvl4pPr marL="1114425" indent="0" algn="ctr">
              <a:buNone/>
              <a:defRPr sz="1300"/>
            </a:lvl4pPr>
            <a:lvl5pPr marL="1485900" indent="0" algn="ctr">
              <a:buNone/>
              <a:defRPr sz="1300"/>
            </a:lvl5pPr>
            <a:lvl6pPr marL="1857375" indent="0" algn="ctr">
              <a:buNone/>
              <a:defRPr sz="1300"/>
            </a:lvl6pPr>
            <a:lvl7pPr marL="2228850" indent="0" algn="ctr">
              <a:buNone/>
              <a:defRPr sz="1300"/>
            </a:lvl7pPr>
            <a:lvl8pPr marL="2600325" indent="0" algn="ctr">
              <a:buNone/>
              <a:defRPr sz="1300"/>
            </a:lvl8pPr>
            <a:lvl9pPr marL="2971800" indent="0" algn="ctr">
              <a:buNone/>
              <a:defRPr sz="13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A087DE-F884-4E94-B287-94F710CA4A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FACDD0-74EB-487A-B6DE-E2A1F14DA16F}" type="datetimeFigureOut">
              <a:rPr lang="en-GB" smtClean="0"/>
              <a:t>03/06/2019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73CFFE-D038-4A74-96B6-CB80619667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90F334-979C-42FE-A33F-5CB39E1419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6338936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9A0BF5-266F-4D9C-A06E-C303797DC3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8672E3-8D67-4D71-91D2-A45C246BEE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E9B922-014C-4B05-9A07-A96D56E433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FACDD0-74EB-487A-B6DE-E2A1F14DA16F}" type="datetimeFigureOut">
              <a:rPr lang="en-GB" smtClean="0"/>
              <a:t>03/06/2019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228EA5-162F-463B-8AAC-799E2B53FF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EABFB2-8A3E-4AF1-BD44-06A21B37DD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5023442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3AC318-D160-4142-8D7E-DDBD444D03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5878" y="1709739"/>
            <a:ext cx="8543925" cy="2852737"/>
          </a:xfrm>
        </p:spPr>
        <p:txBody>
          <a:bodyPr anchor="b"/>
          <a:lstStyle>
            <a:lvl1pPr>
              <a:defRPr sz="4875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598AB8B-F93C-48E8-86E0-AA5BEAB61AF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75878" y="4589464"/>
            <a:ext cx="8543925" cy="1500187"/>
          </a:xfrm>
        </p:spPr>
        <p:txBody>
          <a:bodyPr/>
          <a:lstStyle>
            <a:lvl1pPr marL="0" indent="0">
              <a:buNone/>
              <a:defRPr sz="1950">
                <a:solidFill>
                  <a:schemeClr val="tx1">
                    <a:tint val="75000"/>
                  </a:schemeClr>
                </a:solidFill>
              </a:defRPr>
            </a:lvl1pPr>
            <a:lvl2pPr marL="371475" indent="0">
              <a:buNone/>
              <a:defRPr sz="1625">
                <a:solidFill>
                  <a:schemeClr val="tx1">
                    <a:tint val="75000"/>
                  </a:schemeClr>
                </a:solidFill>
              </a:defRPr>
            </a:lvl2pPr>
            <a:lvl3pPr marL="742950" indent="0">
              <a:buNone/>
              <a:defRPr sz="1463">
                <a:solidFill>
                  <a:schemeClr val="tx1">
                    <a:tint val="75000"/>
                  </a:schemeClr>
                </a:solidFill>
              </a:defRPr>
            </a:lvl3pPr>
            <a:lvl4pPr marL="1114425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4pPr>
            <a:lvl5pPr marL="1485900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5pPr>
            <a:lvl6pPr marL="1857375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6pPr>
            <a:lvl7pPr marL="2228850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7pPr>
            <a:lvl8pPr marL="2600325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8pPr>
            <a:lvl9pPr marL="2971800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D2D12B-AD0C-4267-97CB-EB7399ED1D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FACDD0-74EB-487A-B6DE-E2A1F14DA16F}" type="datetimeFigureOut">
              <a:rPr lang="en-GB" smtClean="0"/>
              <a:t>03/06/2019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B6FF6B-4ADF-43AC-A349-3C3F2CABB8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A77744-AAD1-458C-B26B-8732DE0756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2996195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90E9F0-21C9-4C9A-85E6-CB09B45983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ED7FC1-F1A2-455B-9940-0AE9142ABED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B84C620-7607-4CA5-924C-AFFBF23FFDD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6414463-2029-4A59-84E3-37F558E221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FACDD0-74EB-487A-B6DE-E2A1F14DA16F}" type="datetimeFigureOut">
              <a:rPr lang="en-GB" smtClean="0"/>
              <a:t>03/06/2019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60F781C-C48A-4B88-9DAE-D0A5905AD0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6D36C5D-3B8D-4D45-B918-D66EE8D98B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1082409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8B909E-0E13-4716-82E6-85F50817D6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2328" y="365126"/>
            <a:ext cx="8543925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58FDF2-C08E-4498-9FC5-C7366C3B55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2328" y="1681163"/>
            <a:ext cx="4190702" cy="823912"/>
          </a:xfrm>
        </p:spPr>
        <p:txBody>
          <a:bodyPr anchor="b"/>
          <a:lstStyle>
            <a:lvl1pPr marL="0" indent="0">
              <a:buNone/>
              <a:defRPr sz="1950" b="1"/>
            </a:lvl1pPr>
            <a:lvl2pPr marL="371475" indent="0">
              <a:buNone/>
              <a:defRPr sz="1625" b="1"/>
            </a:lvl2pPr>
            <a:lvl3pPr marL="742950" indent="0">
              <a:buNone/>
              <a:defRPr sz="1463" b="1"/>
            </a:lvl3pPr>
            <a:lvl4pPr marL="1114425" indent="0">
              <a:buNone/>
              <a:defRPr sz="1300" b="1"/>
            </a:lvl4pPr>
            <a:lvl5pPr marL="1485900" indent="0">
              <a:buNone/>
              <a:defRPr sz="1300" b="1"/>
            </a:lvl5pPr>
            <a:lvl6pPr marL="1857375" indent="0">
              <a:buNone/>
              <a:defRPr sz="1300" b="1"/>
            </a:lvl6pPr>
            <a:lvl7pPr marL="2228850" indent="0">
              <a:buNone/>
              <a:defRPr sz="1300" b="1"/>
            </a:lvl7pPr>
            <a:lvl8pPr marL="2600325" indent="0">
              <a:buNone/>
              <a:defRPr sz="1300" b="1"/>
            </a:lvl8pPr>
            <a:lvl9pPr marL="2971800" indent="0">
              <a:buNone/>
              <a:defRPr sz="13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56FA0D5-671A-488B-96B3-AAF2ACD2B25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82328" y="2505075"/>
            <a:ext cx="4190702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2700DE7-2BC6-4AF3-9228-B4FF4E54173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1950" b="1"/>
            </a:lvl1pPr>
            <a:lvl2pPr marL="371475" indent="0">
              <a:buNone/>
              <a:defRPr sz="1625" b="1"/>
            </a:lvl2pPr>
            <a:lvl3pPr marL="742950" indent="0">
              <a:buNone/>
              <a:defRPr sz="1463" b="1"/>
            </a:lvl3pPr>
            <a:lvl4pPr marL="1114425" indent="0">
              <a:buNone/>
              <a:defRPr sz="1300" b="1"/>
            </a:lvl4pPr>
            <a:lvl5pPr marL="1485900" indent="0">
              <a:buNone/>
              <a:defRPr sz="1300" b="1"/>
            </a:lvl5pPr>
            <a:lvl6pPr marL="1857375" indent="0">
              <a:buNone/>
              <a:defRPr sz="1300" b="1"/>
            </a:lvl6pPr>
            <a:lvl7pPr marL="2228850" indent="0">
              <a:buNone/>
              <a:defRPr sz="1300" b="1"/>
            </a:lvl7pPr>
            <a:lvl8pPr marL="2600325" indent="0">
              <a:buNone/>
              <a:defRPr sz="1300" b="1"/>
            </a:lvl8pPr>
            <a:lvl9pPr marL="2971800" indent="0">
              <a:buNone/>
              <a:defRPr sz="13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EEA0F15-74CE-46C9-AA1D-FBA56965859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FF6EEE5-769C-43E7-99ED-6C217B28C1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FACDD0-74EB-487A-B6DE-E2A1F14DA16F}" type="datetimeFigureOut">
              <a:rPr lang="en-GB" smtClean="0"/>
              <a:t>03/06/2019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E3356C5-27CB-4AC0-B522-56CFA0D51F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5A755D6-23DC-4981-98BD-EC0A0A0C8B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321600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841644-46A4-4CAD-801E-F5217CCC8C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1A7AB0B-8DD1-4CB4-B913-10CDE01417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FACDD0-74EB-487A-B6DE-E2A1F14DA16F}" type="datetimeFigureOut">
              <a:rPr lang="en-GB" smtClean="0"/>
              <a:t>03/06/2019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338B8B0-C269-4EAF-A797-41B8E755F8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01E36C-8420-46DD-B050-9B4B18E037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5065909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B5F6DF2-76A9-4995-B5AB-BB75D0F454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FACDD0-74EB-487A-B6DE-E2A1F14DA16F}" type="datetimeFigureOut">
              <a:rPr lang="en-GB" smtClean="0"/>
              <a:t>03/06/2019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FDB427F-616C-4A39-B480-33589CF34B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FC0EE66-182A-412A-9B3F-CB77988AF1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078485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3D889D-096B-403D-BBC6-578AFC571F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26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EB27D9-5516-4B57-A1D1-5D6D4EB82D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11340" y="987426"/>
            <a:ext cx="5014913" cy="4873625"/>
          </a:xfrm>
        </p:spPr>
        <p:txBody>
          <a:bodyPr/>
          <a:lstStyle>
            <a:lvl1pPr>
              <a:defRPr sz="2600"/>
            </a:lvl1pPr>
            <a:lvl2pPr>
              <a:defRPr sz="2275"/>
            </a:lvl2pPr>
            <a:lvl3pPr>
              <a:defRPr sz="1950"/>
            </a:lvl3pPr>
            <a:lvl4pPr>
              <a:defRPr sz="1625"/>
            </a:lvl4pPr>
            <a:lvl5pPr>
              <a:defRPr sz="1625"/>
            </a:lvl5pPr>
            <a:lvl6pPr>
              <a:defRPr sz="1625"/>
            </a:lvl6pPr>
            <a:lvl7pPr>
              <a:defRPr sz="1625"/>
            </a:lvl7pPr>
            <a:lvl8pPr>
              <a:defRPr sz="1625"/>
            </a:lvl8pPr>
            <a:lvl9pPr>
              <a:defRPr sz="1625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97143B0-BD68-4C90-A658-2BA0E52EF5F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300"/>
            </a:lvl1pPr>
            <a:lvl2pPr marL="371475" indent="0">
              <a:buNone/>
              <a:defRPr sz="1138"/>
            </a:lvl2pPr>
            <a:lvl3pPr marL="742950" indent="0">
              <a:buNone/>
              <a:defRPr sz="975"/>
            </a:lvl3pPr>
            <a:lvl4pPr marL="1114425" indent="0">
              <a:buNone/>
              <a:defRPr sz="813"/>
            </a:lvl4pPr>
            <a:lvl5pPr marL="1485900" indent="0">
              <a:buNone/>
              <a:defRPr sz="813"/>
            </a:lvl5pPr>
            <a:lvl6pPr marL="1857375" indent="0">
              <a:buNone/>
              <a:defRPr sz="813"/>
            </a:lvl6pPr>
            <a:lvl7pPr marL="2228850" indent="0">
              <a:buNone/>
              <a:defRPr sz="813"/>
            </a:lvl7pPr>
            <a:lvl8pPr marL="2600325" indent="0">
              <a:buNone/>
              <a:defRPr sz="813"/>
            </a:lvl8pPr>
            <a:lvl9pPr marL="2971800" indent="0">
              <a:buNone/>
              <a:defRPr sz="813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96FBB31-D270-43D8-A434-AE10B50E91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FACDD0-74EB-487A-B6DE-E2A1F14DA16F}" type="datetimeFigureOut">
              <a:rPr lang="en-GB" smtClean="0"/>
              <a:t>03/06/2019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AF1D5C6-4799-4FC8-8608-04ABC1C19E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AA52017-F9F7-4FD1-9BDD-B22440A986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3553481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CD62A9-BCD5-4E48-9C25-B3052972CD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26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2B07D46-6260-4F1D-8B1C-CEE9C2898AA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211340" y="987426"/>
            <a:ext cx="5014913" cy="4873625"/>
          </a:xfrm>
        </p:spPr>
        <p:txBody>
          <a:bodyPr/>
          <a:lstStyle>
            <a:lvl1pPr marL="0" indent="0">
              <a:buNone/>
              <a:defRPr sz="2600"/>
            </a:lvl1pPr>
            <a:lvl2pPr marL="371475" indent="0">
              <a:buNone/>
              <a:defRPr sz="2275"/>
            </a:lvl2pPr>
            <a:lvl3pPr marL="742950" indent="0">
              <a:buNone/>
              <a:defRPr sz="1950"/>
            </a:lvl3pPr>
            <a:lvl4pPr marL="1114425" indent="0">
              <a:buNone/>
              <a:defRPr sz="1625"/>
            </a:lvl4pPr>
            <a:lvl5pPr marL="1485900" indent="0">
              <a:buNone/>
              <a:defRPr sz="1625"/>
            </a:lvl5pPr>
            <a:lvl6pPr marL="1857375" indent="0">
              <a:buNone/>
              <a:defRPr sz="1625"/>
            </a:lvl6pPr>
            <a:lvl7pPr marL="2228850" indent="0">
              <a:buNone/>
              <a:defRPr sz="1625"/>
            </a:lvl7pPr>
            <a:lvl8pPr marL="2600325" indent="0">
              <a:buNone/>
              <a:defRPr sz="1625"/>
            </a:lvl8pPr>
            <a:lvl9pPr marL="2971800" indent="0">
              <a:buNone/>
              <a:defRPr sz="1625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D62EB63-22B5-44A7-B468-8B3AF4666BD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300"/>
            </a:lvl1pPr>
            <a:lvl2pPr marL="371475" indent="0">
              <a:buNone/>
              <a:defRPr sz="1138"/>
            </a:lvl2pPr>
            <a:lvl3pPr marL="742950" indent="0">
              <a:buNone/>
              <a:defRPr sz="975"/>
            </a:lvl3pPr>
            <a:lvl4pPr marL="1114425" indent="0">
              <a:buNone/>
              <a:defRPr sz="813"/>
            </a:lvl4pPr>
            <a:lvl5pPr marL="1485900" indent="0">
              <a:buNone/>
              <a:defRPr sz="813"/>
            </a:lvl5pPr>
            <a:lvl6pPr marL="1857375" indent="0">
              <a:buNone/>
              <a:defRPr sz="813"/>
            </a:lvl6pPr>
            <a:lvl7pPr marL="2228850" indent="0">
              <a:buNone/>
              <a:defRPr sz="813"/>
            </a:lvl7pPr>
            <a:lvl8pPr marL="2600325" indent="0">
              <a:buNone/>
              <a:defRPr sz="813"/>
            </a:lvl8pPr>
            <a:lvl9pPr marL="2971800" indent="0">
              <a:buNone/>
              <a:defRPr sz="813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46B77A8-4BD4-4C33-B859-7580A00D7A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FACDD0-74EB-487A-B6DE-E2A1F14DA16F}" type="datetimeFigureOut">
              <a:rPr lang="en-GB" smtClean="0"/>
              <a:t>03/06/2019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3FE0666-45DB-4358-B3BF-25D998357C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AB7847C-A92D-475B-9D94-ACC16D4CA1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5196528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A9C3EE-5648-4F18-8F31-BEF173D605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770BCF9-71CD-40EF-8BA3-08440950733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F46551-AAF6-47A9-B900-BF2A683C83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FACDD0-74EB-487A-B6DE-E2A1F14DA16F}" type="datetimeFigureOut">
              <a:rPr lang="en-GB" smtClean="0"/>
              <a:t>03/06/2019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8097E5-42CB-4A8C-A351-5C7F851235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DA3751-C004-4E12-A376-7AB1122CA2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1563307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2679C4A-B38C-4E5E-B48C-1D54E556493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7088981" y="365125"/>
            <a:ext cx="2135981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09E3DAB-565C-4AF5-BBAC-AC025950EAD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81037" y="365125"/>
            <a:ext cx="6284119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ADD0C9-DF43-4AA2-9D35-72E4EDAA95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FACDD0-74EB-487A-B6DE-E2A1F14DA16F}" type="datetimeFigureOut">
              <a:rPr lang="en-GB" smtClean="0"/>
              <a:t>03/06/2019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FF68DD-A03D-4CAC-BDDA-3E671766CC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1D0B94-546F-4D65-A6FF-D35DAC0A31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2968249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Shape 37"/>
          <p:cNvSpPr>
            <a:spLocks noGrp="1"/>
          </p:cNvSpPr>
          <p:nvPr>
            <p:ph type="title"/>
          </p:nvPr>
        </p:nvSpPr>
        <p:spPr>
          <a:xfrm>
            <a:off x="495300" y="914400"/>
            <a:ext cx="8533606" cy="1143000"/>
          </a:xfrm>
          <a:prstGeom prst="rect">
            <a:avLst/>
          </a:prstGeom>
        </p:spPr>
        <p:txBody>
          <a:bodyPr/>
          <a:lstStyle>
            <a:lvl1pPr algn="l">
              <a:defRPr sz="3400">
                <a:latin typeface="Haboro Slab"/>
                <a:ea typeface="Haboro Slab"/>
                <a:cs typeface="Haboro Slab"/>
                <a:sym typeface="Haboro Slab"/>
              </a:defRPr>
            </a:lvl1pPr>
          </a:lstStyle>
          <a:p>
            <a:r>
              <a:t>Title Text</a:t>
            </a:r>
          </a:p>
        </p:txBody>
      </p:sp>
      <p:sp>
        <p:nvSpPr>
          <p:cNvPr id="38" name="Shape 38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38993333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alphaModFix amt="47000"/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E79A630-4A87-47B2-BD51-0E6E613441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1038" y="365126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C586B3E-E324-44D2-9CC0-D0045DF843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1FABF33-3062-417E-BE11-7E0BB7EC943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81038" y="6356351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FACDD0-74EB-487A-B6DE-E2A1F14DA16F}" type="datetimeFigureOut">
              <a:rPr lang="en-GB" smtClean="0"/>
              <a:t>03/06/2019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470383-7E04-4FA3-94AE-79361B64376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281363" y="6356351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2481EE-111A-46B9-AA3B-A969FE6DA3E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996113" y="6356351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CB4B4D-7CA3-9044-876B-883B54F8677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893283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3" r:id="rId1"/>
    <p:sldLayoutId id="2147483834" r:id="rId2"/>
    <p:sldLayoutId id="2147483835" r:id="rId3"/>
    <p:sldLayoutId id="2147483836" r:id="rId4"/>
    <p:sldLayoutId id="2147483837" r:id="rId5"/>
    <p:sldLayoutId id="2147483838" r:id="rId6"/>
    <p:sldLayoutId id="2147483839" r:id="rId7"/>
    <p:sldLayoutId id="2147483840" r:id="rId8"/>
    <p:sldLayoutId id="2147483841" r:id="rId9"/>
    <p:sldLayoutId id="2147483842" r:id="rId10"/>
    <p:sldLayoutId id="2147483843" r:id="rId11"/>
    <p:sldLayoutId id="2147483844" r:id="rId12"/>
  </p:sldLayoutIdLst>
  <p:txStyles>
    <p:titleStyle>
      <a:lvl1pPr algn="l" defTabSz="742950" rtl="0" eaLnBrk="1" latinLnBrk="0" hangingPunct="1">
        <a:lnSpc>
          <a:spcPct val="90000"/>
        </a:lnSpc>
        <a:spcBef>
          <a:spcPct val="0"/>
        </a:spcBef>
        <a:buNone/>
        <a:defRPr sz="357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5738" indent="-185738" algn="l" defTabSz="742950" rtl="0" eaLnBrk="1" latinLnBrk="0" hangingPunct="1">
        <a:lnSpc>
          <a:spcPct val="90000"/>
        </a:lnSpc>
        <a:spcBef>
          <a:spcPts val="813"/>
        </a:spcBef>
        <a:buFont typeface="Arial" panose="020B0604020202020204" pitchFamily="34" charset="0"/>
        <a:buChar char="•"/>
        <a:defRPr sz="2275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950" kern="1200">
          <a:solidFill>
            <a:schemeClr val="tx1"/>
          </a:solidFill>
          <a:latin typeface="+mn-lt"/>
          <a:ea typeface="+mn-ea"/>
          <a:cs typeface="+mn-cs"/>
        </a:defRPr>
      </a:lvl2pPr>
      <a:lvl3pPr marL="928688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625" kern="1200">
          <a:solidFill>
            <a:schemeClr val="tx1"/>
          </a:solidFill>
          <a:latin typeface="+mn-lt"/>
          <a:ea typeface="+mn-ea"/>
          <a:cs typeface="+mn-cs"/>
        </a:defRPr>
      </a:lvl3pPr>
      <a:lvl4pPr marL="1300163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3" kern="1200">
          <a:solidFill>
            <a:schemeClr val="tx1"/>
          </a:solidFill>
          <a:latin typeface="+mn-lt"/>
          <a:ea typeface="+mn-ea"/>
          <a:cs typeface="+mn-cs"/>
        </a:defRPr>
      </a:lvl4pPr>
      <a:lvl5pPr marL="1671638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3" kern="1200">
          <a:solidFill>
            <a:schemeClr val="tx1"/>
          </a:solidFill>
          <a:latin typeface="+mn-lt"/>
          <a:ea typeface="+mn-ea"/>
          <a:cs typeface="+mn-cs"/>
        </a:defRPr>
      </a:lvl5pPr>
      <a:lvl6pPr marL="2043113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3" kern="1200">
          <a:solidFill>
            <a:schemeClr val="tx1"/>
          </a:solidFill>
          <a:latin typeface="+mn-lt"/>
          <a:ea typeface="+mn-ea"/>
          <a:cs typeface="+mn-cs"/>
        </a:defRPr>
      </a:lvl6pPr>
      <a:lvl7pPr marL="2414588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3" kern="1200">
          <a:solidFill>
            <a:schemeClr val="tx1"/>
          </a:solidFill>
          <a:latin typeface="+mn-lt"/>
          <a:ea typeface="+mn-ea"/>
          <a:cs typeface="+mn-cs"/>
        </a:defRPr>
      </a:lvl7pPr>
      <a:lvl8pPr marL="2786063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3" kern="1200">
          <a:solidFill>
            <a:schemeClr val="tx1"/>
          </a:solidFill>
          <a:latin typeface="+mn-lt"/>
          <a:ea typeface="+mn-ea"/>
          <a:cs typeface="+mn-cs"/>
        </a:defRPr>
      </a:lvl8pPr>
      <a:lvl9pPr marL="3157538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1pPr>
      <a:lvl2pPr marL="371475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2pPr>
      <a:lvl3pPr marL="742950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3pPr>
      <a:lvl4pPr marL="1114425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4pPr>
      <a:lvl5pPr marL="1485900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5pPr>
      <a:lvl6pPr marL="1857375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7pPr>
      <a:lvl8pPr marL="2600325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8pPr>
      <a:lvl9pPr marL="2971800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alphaModFix amt="47000"/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E79A630-4A87-47B2-BD51-0E6E613441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1038" y="365126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C586B3E-E324-44D2-9CC0-D0045DF843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1FABF33-3062-417E-BE11-7E0BB7EC943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81038" y="6356351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FACDD0-74EB-487A-B6DE-E2A1F14DA16F}" type="datetimeFigureOut">
              <a:rPr lang="en-GB" smtClean="0"/>
              <a:t>03/06/2019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470383-7E04-4FA3-94AE-79361B64376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281363" y="6356351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2481EE-111A-46B9-AA3B-A969FE6DA3E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996113" y="6356351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CB4B4D-7CA3-9044-876B-883B54F8677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159519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6" r:id="rId1"/>
    <p:sldLayoutId id="2147483847" r:id="rId2"/>
    <p:sldLayoutId id="2147483848" r:id="rId3"/>
    <p:sldLayoutId id="2147483849" r:id="rId4"/>
    <p:sldLayoutId id="2147483850" r:id="rId5"/>
    <p:sldLayoutId id="2147483851" r:id="rId6"/>
    <p:sldLayoutId id="2147483852" r:id="rId7"/>
    <p:sldLayoutId id="2147483853" r:id="rId8"/>
    <p:sldLayoutId id="2147483854" r:id="rId9"/>
    <p:sldLayoutId id="2147483855" r:id="rId10"/>
    <p:sldLayoutId id="2147483856" r:id="rId11"/>
    <p:sldLayoutId id="2147483857" r:id="rId12"/>
  </p:sldLayoutIdLst>
  <p:txStyles>
    <p:titleStyle>
      <a:lvl1pPr algn="l" defTabSz="742950" rtl="0" eaLnBrk="1" latinLnBrk="0" hangingPunct="1">
        <a:lnSpc>
          <a:spcPct val="90000"/>
        </a:lnSpc>
        <a:spcBef>
          <a:spcPct val="0"/>
        </a:spcBef>
        <a:buNone/>
        <a:defRPr sz="357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5738" indent="-185738" algn="l" defTabSz="742950" rtl="0" eaLnBrk="1" latinLnBrk="0" hangingPunct="1">
        <a:lnSpc>
          <a:spcPct val="90000"/>
        </a:lnSpc>
        <a:spcBef>
          <a:spcPts val="813"/>
        </a:spcBef>
        <a:buFont typeface="Arial" panose="020B0604020202020204" pitchFamily="34" charset="0"/>
        <a:buChar char="•"/>
        <a:defRPr sz="2275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950" kern="1200">
          <a:solidFill>
            <a:schemeClr val="tx1"/>
          </a:solidFill>
          <a:latin typeface="+mn-lt"/>
          <a:ea typeface="+mn-ea"/>
          <a:cs typeface="+mn-cs"/>
        </a:defRPr>
      </a:lvl2pPr>
      <a:lvl3pPr marL="928688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625" kern="1200">
          <a:solidFill>
            <a:schemeClr val="tx1"/>
          </a:solidFill>
          <a:latin typeface="+mn-lt"/>
          <a:ea typeface="+mn-ea"/>
          <a:cs typeface="+mn-cs"/>
        </a:defRPr>
      </a:lvl3pPr>
      <a:lvl4pPr marL="1300163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3" kern="1200">
          <a:solidFill>
            <a:schemeClr val="tx1"/>
          </a:solidFill>
          <a:latin typeface="+mn-lt"/>
          <a:ea typeface="+mn-ea"/>
          <a:cs typeface="+mn-cs"/>
        </a:defRPr>
      </a:lvl4pPr>
      <a:lvl5pPr marL="1671638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3" kern="1200">
          <a:solidFill>
            <a:schemeClr val="tx1"/>
          </a:solidFill>
          <a:latin typeface="+mn-lt"/>
          <a:ea typeface="+mn-ea"/>
          <a:cs typeface="+mn-cs"/>
        </a:defRPr>
      </a:lvl5pPr>
      <a:lvl6pPr marL="2043113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3" kern="1200">
          <a:solidFill>
            <a:schemeClr val="tx1"/>
          </a:solidFill>
          <a:latin typeface="+mn-lt"/>
          <a:ea typeface="+mn-ea"/>
          <a:cs typeface="+mn-cs"/>
        </a:defRPr>
      </a:lvl6pPr>
      <a:lvl7pPr marL="2414588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3" kern="1200">
          <a:solidFill>
            <a:schemeClr val="tx1"/>
          </a:solidFill>
          <a:latin typeface="+mn-lt"/>
          <a:ea typeface="+mn-ea"/>
          <a:cs typeface="+mn-cs"/>
        </a:defRPr>
      </a:lvl7pPr>
      <a:lvl8pPr marL="2786063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3" kern="1200">
          <a:solidFill>
            <a:schemeClr val="tx1"/>
          </a:solidFill>
          <a:latin typeface="+mn-lt"/>
          <a:ea typeface="+mn-ea"/>
          <a:cs typeface="+mn-cs"/>
        </a:defRPr>
      </a:lvl8pPr>
      <a:lvl9pPr marL="3157538" indent="-185738" algn="l" defTabSz="742950" rtl="0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1pPr>
      <a:lvl2pPr marL="371475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2pPr>
      <a:lvl3pPr marL="742950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3pPr>
      <a:lvl4pPr marL="1114425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4pPr>
      <a:lvl5pPr marL="1485900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5pPr>
      <a:lvl6pPr marL="1857375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7pPr>
      <a:lvl8pPr marL="2600325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8pPr>
      <a:lvl9pPr marL="2971800" algn="l" defTabSz="742950" rtl="0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hyperlink" Target="https://pixabay.com/en/smile-grinning-grin-teeth-happy-296380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jp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vondale and lrc logo">
            <a:extLst>
              <a:ext uri="{FF2B5EF4-FFF2-40B4-BE49-F238E27FC236}">
                <a16:creationId xmlns:a16="http://schemas.microsoft.com/office/drawing/2014/main" id="{D78970CE-D7B6-4CE4-9815-04053A2F4256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1787" y="6245289"/>
            <a:ext cx="1602422" cy="558756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Shape 550"/>
          <p:cNvSpPr txBox="1">
            <a:spLocks/>
          </p:cNvSpPr>
          <p:nvPr/>
        </p:nvSpPr>
        <p:spPr>
          <a:xfrm>
            <a:off x="330199" y="173744"/>
            <a:ext cx="9245599" cy="3679212"/>
          </a:xfrm>
          <a:prstGeom prst="rect">
            <a:avLst/>
          </a:prstGeom>
          <a:ln w="28575">
            <a:noFill/>
          </a:ln>
        </p:spPr>
        <p:txBody>
          <a:bodyPr vert="horz" lIns="91440" tIns="45720" rIns="91440" bIns="45720" rtlCol="0">
            <a:noAutofit/>
          </a:bodyPr>
          <a:lstStyle>
            <a:lvl1pPr marL="27940" indent="0" algn="ctr" defTabSz="457200" rtl="0" eaLnBrk="1" latinLnBrk="0" hangingPunct="1">
              <a:lnSpc>
                <a:spcPct val="120000"/>
              </a:lnSpc>
              <a:spcBef>
                <a:spcPts val="0"/>
              </a:spcBef>
              <a:buSzTx/>
              <a:buFont typeface="Arial" panose="020B0604020202020204" pitchFamily="34" charset="0"/>
              <a:buNone/>
              <a:defRPr sz="7200" kern="1200">
                <a:solidFill>
                  <a:schemeClr val="tx1"/>
                </a:solidFill>
                <a:latin typeface="Helvetica Neue Bold Condensed"/>
                <a:ea typeface="Helvetica Neue Bold Condensed"/>
                <a:cs typeface="Helvetica Neue Bold Condensed"/>
                <a:sym typeface="Helvetica Neue Bold Condensed"/>
              </a:defRPr>
            </a:lvl1pPr>
            <a:lvl2pPr marL="557213" indent="-185738" algn="l" defTabSz="742950" rtl="0" eaLnBrk="1" latinLnBrk="0" hangingPunct="1">
              <a:lnSpc>
                <a:spcPct val="90000"/>
              </a:lnSpc>
              <a:spcBef>
                <a:spcPts val="406"/>
              </a:spcBef>
              <a:buFont typeface="Arial" panose="020B0604020202020204" pitchFamily="34" charset="0"/>
              <a:buChar char="•"/>
              <a:defRPr sz="19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28688" indent="-185738" algn="l" defTabSz="742950" rtl="0" eaLnBrk="1" latinLnBrk="0" hangingPunct="1">
              <a:lnSpc>
                <a:spcPct val="90000"/>
              </a:lnSpc>
              <a:spcBef>
                <a:spcPts val="406"/>
              </a:spcBef>
              <a:buFont typeface="Arial" panose="020B0604020202020204" pitchFamily="34" charset="0"/>
              <a:buChar char="•"/>
              <a:defRPr sz="16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00163" indent="-185738" algn="l" defTabSz="742950" rtl="0" eaLnBrk="1" latinLnBrk="0" hangingPunct="1">
              <a:lnSpc>
                <a:spcPct val="90000"/>
              </a:lnSpc>
              <a:spcBef>
                <a:spcPts val="406"/>
              </a:spcBef>
              <a:buFont typeface="Arial" panose="020B0604020202020204" pitchFamily="34" charset="0"/>
              <a:buChar char="•"/>
              <a:defRPr sz="146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71638" indent="-185738" algn="l" defTabSz="742950" rtl="0" eaLnBrk="1" latinLnBrk="0" hangingPunct="1">
              <a:lnSpc>
                <a:spcPct val="90000"/>
              </a:lnSpc>
              <a:spcBef>
                <a:spcPts val="406"/>
              </a:spcBef>
              <a:buFont typeface="Arial" panose="020B0604020202020204" pitchFamily="34" charset="0"/>
              <a:buChar char="•"/>
              <a:defRPr sz="146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043113" indent="-185738" algn="l" defTabSz="742950" rtl="0" eaLnBrk="1" latinLnBrk="0" hangingPunct="1">
              <a:lnSpc>
                <a:spcPct val="90000"/>
              </a:lnSpc>
              <a:spcBef>
                <a:spcPts val="406"/>
              </a:spcBef>
              <a:buFont typeface="Arial" panose="020B0604020202020204" pitchFamily="34" charset="0"/>
              <a:buChar char="•"/>
              <a:defRPr sz="146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414588" indent="-185738" algn="l" defTabSz="742950" rtl="0" eaLnBrk="1" latinLnBrk="0" hangingPunct="1">
              <a:lnSpc>
                <a:spcPct val="90000"/>
              </a:lnSpc>
              <a:spcBef>
                <a:spcPts val="406"/>
              </a:spcBef>
              <a:buFont typeface="Arial" panose="020B0604020202020204" pitchFamily="34" charset="0"/>
              <a:buChar char="•"/>
              <a:defRPr sz="146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786063" indent="-185738" algn="l" defTabSz="742950" rtl="0" eaLnBrk="1" latinLnBrk="0" hangingPunct="1">
              <a:lnSpc>
                <a:spcPct val="90000"/>
              </a:lnSpc>
              <a:spcBef>
                <a:spcPts val="406"/>
              </a:spcBef>
              <a:buFont typeface="Arial" panose="020B0604020202020204" pitchFamily="34" charset="0"/>
              <a:buChar char="•"/>
              <a:defRPr sz="146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157538" indent="-185738" algn="l" defTabSz="742950" rtl="0" eaLnBrk="1" latinLnBrk="0" hangingPunct="1">
              <a:lnSpc>
                <a:spcPct val="90000"/>
              </a:lnSpc>
              <a:spcBef>
                <a:spcPts val="406"/>
              </a:spcBef>
              <a:buFont typeface="Arial" panose="020B0604020202020204" pitchFamily="34" charset="0"/>
              <a:buChar char="•"/>
              <a:defRPr sz="146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AU" sz="3200" dirty="0">
                <a:latin typeface="Georgia"/>
                <a:cs typeface="Georgia"/>
              </a:rPr>
              <a:t> </a:t>
            </a:r>
            <a:r>
              <a:rPr lang="en-AU" sz="4000" dirty="0">
                <a:solidFill>
                  <a:srgbClr val="0070C0"/>
                </a:solidFill>
                <a:latin typeface="Georgia"/>
                <a:cs typeface="Georgia"/>
              </a:rPr>
              <a:t>The influence of three modes of human support on the effectiveness of an online mental health promotion intervention:  A randomised comparative study</a:t>
            </a:r>
          </a:p>
        </p:txBody>
      </p:sp>
      <p:sp>
        <p:nvSpPr>
          <p:cNvPr id="5" name="Shape 553"/>
          <p:cNvSpPr/>
          <p:nvPr/>
        </p:nvSpPr>
        <p:spPr>
          <a:xfrm>
            <a:off x="421558" y="4310156"/>
            <a:ext cx="9062884" cy="914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22352" tIns="22352" rIns="22352" bIns="22352">
            <a:noAutofit/>
          </a:bodyPr>
          <a:lstStyle/>
          <a:p>
            <a:pPr algn="ctr">
              <a:lnSpc>
                <a:spcPct val="120000"/>
              </a:lnSpc>
            </a:pPr>
            <a:r>
              <a:rPr lang="en-US" sz="2400" u="sng" baseline="30000" dirty="0">
                <a:cs typeface="Georgia"/>
              </a:rPr>
              <a:t>Renfrew, M., </a:t>
            </a:r>
            <a:r>
              <a:rPr lang="en-US" sz="2400" baseline="30000" dirty="0">
                <a:cs typeface="Georgia"/>
              </a:rPr>
              <a:t>Morton, D., Morton, J., Hinze, J., Beamish, P., Przybylko, G., </a:t>
            </a:r>
          </a:p>
          <a:p>
            <a:pPr algn="ctr">
              <a:lnSpc>
                <a:spcPct val="120000"/>
              </a:lnSpc>
            </a:pPr>
            <a:r>
              <a:rPr lang="en-US" sz="2400" baseline="30000" dirty="0">
                <a:cs typeface="Georgia"/>
              </a:rPr>
              <a:t>Lifestyle Research Centre, Avondale College of Higher Education, Cooranbong, NSW, AUSTRALIA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7427B90-6C3B-41B5-9CB2-3E64D2C84419}"/>
              </a:ext>
            </a:extLst>
          </p:cNvPr>
          <p:cNvSpPr txBox="1"/>
          <p:nvPr/>
        </p:nvSpPr>
        <p:spPr>
          <a:xfrm>
            <a:off x="246112" y="566678"/>
            <a:ext cx="8537572" cy="5724644"/>
          </a:xfrm>
          <a:prstGeom prst="rect">
            <a:avLst/>
          </a:prstGeom>
          <a:solidFill>
            <a:schemeClr val="accent5">
              <a:lumMod val="60000"/>
              <a:lumOff val="40000"/>
              <a:alpha val="0"/>
            </a:schemeClr>
          </a:solidFill>
        </p:spPr>
        <p:txBody>
          <a:bodyPr wrap="square" rtlCol="0">
            <a:spAutoFit/>
          </a:bodyPr>
          <a:lstStyle/>
          <a:p>
            <a:r>
              <a:rPr lang="en-AU" sz="3200" b="1" dirty="0">
                <a:solidFill>
                  <a:schemeClr val="accent1">
                    <a:lumMod val="75000"/>
                  </a:schemeClr>
                </a:solidFill>
              </a:rPr>
              <a:t>WHO Mental Health Action Plan: 2013-2020:</a:t>
            </a:r>
          </a:p>
          <a:p>
            <a:endParaRPr lang="en-AU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AU" sz="2400" dirty="0"/>
              <a:t>“There is no health without mental health”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n-AU" sz="2400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AU" sz="2400" dirty="0"/>
              <a:t>Key objective:  Mental health promotion (MHP)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n-AU" sz="2400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AU" sz="2400" dirty="0"/>
              <a:t>Mobile technologies </a:t>
            </a:r>
            <a:r>
              <a:rPr lang="en-AU" sz="2400" dirty="0">
                <a:sym typeface="Wingdings" panose="05000000000000000000" pitchFamily="2" charset="2"/>
              </a:rPr>
              <a:t> maximise accessibility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n-AU" dirty="0">
              <a:sym typeface="Wingdings" panose="05000000000000000000" pitchFamily="2" charset="2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n-AU" dirty="0">
              <a:sym typeface="Wingdings" panose="05000000000000000000" pitchFamily="2" charset="2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n-AU" dirty="0">
              <a:sym typeface="Wingdings" panose="05000000000000000000" pitchFamily="2" charset="2"/>
            </a:endParaRPr>
          </a:p>
          <a:p>
            <a:r>
              <a:rPr lang="en-AU" sz="3200" b="1" dirty="0">
                <a:solidFill>
                  <a:schemeClr val="accent1">
                    <a:lumMod val="75000"/>
                  </a:schemeClr>
                </a:solidFill>
              </a:rPr>
              <a:t>MHP:</a:t>
            </a:r>
            <a:r>
              <a:rPr lang="en-AU" sz="3200" b="1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 Enhance mental wellbeing</a:t>
            </a:r>
          </a:p>
          <a:p>
            <a:endParaRPr lang="en-AU" sz="800" dirty="0">
              <a:sym typeface="Wingdings" panose="05000000000000000000" pitchFamily="2" charset="2"/>
            </a:endParaRPr>
          </a:p>
          <a:p>
            <a:endParaRPr lang="en-AU" dirty="0">
              <a:sym typeface="Wingdings" panose="05000000000000000000" pitchFamily="2" charset="2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AU" sz="2400" dirty="0">
                <a:sym typeface="Wingdings" panose="05000000000000000000" pitchFamily="2" charset="2"/>
              </a:rPr>
              <a:t>Vital BUFFER against common mental health disorders </a:t>
            </a:r>
            <a:endParaRPr lang="en-AU" sz="2400" dirty="0"/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n-GB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F84ED8A6-1B21-4180-AFC9-78667E9071D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5905" y="1292137"/>
            <a:ext cx="7985962" cy="4273725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428F53BF-B1DA-4923-BB82-23F49101ACF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604904" y="854463"/>
            <a:ext cx="1412119" cy="1679173"/>
          </a:xfrm>
          <a:prstGeom prst="rect">
            <a:avLst/>
          </a:prstGeom>
        </p:spPr>
      </p:pic>
      <p:sp>
        <p:nvSpPr>
          <p:cNvPr id="18" name="Oval 17">
            <a:extLst>
              <a:ext uri="{FF2B5EF4-FFF2-40B4-BE49-F238E27FC236}">
                <a16:creationId xmlns:a16="http://schemas.microsoft.com/office/drawing/2014/main" id="{0F799B16-6280-4D39-81E6-9CE017C7C05F}"/>
              </a:ext>
            </a:extLst>
          </p:cNvPr>
          <p:cNvSpPr/>
          <p:nvPr/>
        </p:nvSpPr>
        <p:spPr>
          <a:xfrm>
            <a:off x="2308430" y="854463"/>
            <a:ext cx="2008682" cy="1902394"/>
          </a:xfrm>
          <a:prstGeom prst="ellipse">
            <a:avLst/>
          </a:prstGeom>
          <a:solidFill>
            <a:srgbClr val="FFFF00">
              <a:alpha val="46000"/>
            </a:srgb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F0785176-873B-4B68-AEB3-928B1CA38D77}"/>
              </a:ext>
            </a:extLst>
          </p:cNvPr>
          <p:cNvSpPr txBox="1"/>
          <p:nvPr/>
        </p:nvSpPr>
        <p:spPr>
          <a:xfrm>
            <a:off x="854872" y="5116134"/>
            <a:ext cx="346224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1200" dirty="0"/>
              <a:t>Graphic adapted from: (</a:t>
            </a:r>
            <a:r>
              <a:rPr lang="en-AU" sz="1200" dirty="0" err="1"/>
              <a:t>DocFlea</a:t>
            </a:r>
            <a:r>
              <a:rPr lang="en-AU" sz="1200" dirty="0"/>
              <a:t>, 2017, </a:t>
            </a:r>
            <a:r>
              <a:rPr lang="en-AU" sz="1200" dirty="0" err="1"/>
              <a:t>Youtube</a:t>
            </a:r>
            <a:r>
              <a:rPr lang="en-AU" sz="1200" dirty="0"/>
              <a:t>)</a:t>
            </a:r>
            <a:endParaRPr lang="en-GB" sz="1200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93DFBD30-7DF9-4B04-AF76-AA92CA51937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7"/>
              </a:ext>
            </a:extLst>
          </a:blip>
          <a:stretch>
            <a:fillRect/>
          </a:stretch>
        </p:blipFill>
        <p:spPr>
          <a:xfrm>
            <a:off x="2995678" y="1527867"/>
            <a:ext cx="512724" cy="3695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57500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42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42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42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3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42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42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3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42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8" dur="10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10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42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3" dur="1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1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  <p:bldP spid="3" grpId="0" animBg="1"/>
      <p:bldP spid="3" grpId="1" build="allAtOnce" animBg="1"/>
      <p:bldP spid="18" grpId="0" animBg="1"/>
      <p:bldP spid="1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vondale and lrc logo">
            <a:extLst>
              <a:ext uri="{FF2B5EF4-FFF2-40B4-BE49-F238E27FC236}">
                <a16:creationId xmlns:a16="http://schemas.microsoft.com/office/drawing/2014/main" id="{C6436308-5860-41B8-A012-E12A7F03A045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2464" y="6198433"/>
            <a:ext cx="1841292" cy="579899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65542" y="18292"/>
            <a:ext cx="8543925" cy="1110078"/>
          </a:xfrm>
        </p:spPr>
        <p:txBody>
          <a:bodyPr>
            <a:normAutofit fontScale="90000"/>
          </a:bodyPr>
          <a:lstStyle/>
          <a:p>
            <a:pPr>
              <a:lnSpc>
                <a:spcPct val="100000"/>
              </a:lnSpc>
            </a:pPr>
            <a:r>
              <a:rPr lang="en-AU" sz="4000" dirty="0">
                <a:cs typeface="Georgia"/>
              </a:rPr>
              <a:t>Mental Health Promotion</a:t>
            </a:r>
            <a:br>
              <a:rPr lang="en-AU" sz="4000" dirty="0">
                <a:cs typeface="Georgia"/>
              </a:rPr>
            </a:br>
            <a:r>
              <a:rPr lang="en-AU" sz="3600" dirty="0">
                <a:solidFill>
                  <a:schemeClr val="accent1">
                    <a:lumMod val="50000"/>
                  </a:schemeClr>
                </a:solidFill>
                <a:cs typeface="Georgia"/>
              </a:rPr>
              <a:t>A ‘healthy’ (i.e. non-clinical) cohort</a:t>
            </a:r>
            <a:endParaRPr lang="en-US" sz="36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" name="Shape 553"/>
          <p:cNvSpPr/>
          <p:nvPr/>
        </p:nvSpPr>
        <p:spPr>
          <a:xfrm>
            <a:off x="165542" y="1458427"/>
            <a:ext cx="9413356" cy="299090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22352" tIns="22352" rIns="22352" bIns="22352">
            <a:normAutofit/>
          </a:bodyPr>
          <a:lstStyle/>
          <a:p>
            <a:pPr marL="12294" algn="just" defTabSz="201168">
              <a:lnSpc>
                <a:spcPct val="120000"/>
              </a:lnSpc>
              <a:defRPr sz="7200">
                <a:latin typeface="Helvetica Neue Bold Condensed"/>
                <a:ea typeface="Helvetica Neue Bold Condensed"/>
                <a:cs typeface="Helvetica Neue Bold Condensed"/>
                <a:sym typeface="Helvetica Neue Bold Condensed"/>
              </a:defRPr>
            </a:pPr>
            <a:endParaRPr lang="en-AU" sz="2800" dirty="0">
              <a:latin typeface="Helvetica Neue Bold Condensed"/>
              <a:ea typeface="Helvetica Neue Bold Condensed"/>
              <a:cs typeface="Helvetica Neue Bold Condensed"/>
            </a:endParaRPr>
          </a:p>
        </p:txBody>
      </p:sp>
      <p:sp>
        <p:nvSpPr>
          <p:cNvPr id="6" name="Shape 559"/>
          <p:cNvSpPr/>
          <p:nvPr/>
        </p:nvSpPr>
        <p:spPr>
          <a:xfrm>
            <a:off x="20989" y="4676723"/>
            <a:ext cx="9885011" cy="19256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22352" tIns="22352" rIns="22352" bIns="22352">
            <a:normAutofit/>
          </a:bodyPr>
          <a:lstStyle/>
          <a:p>
            <a:pPr marL="4917" lvl="2" indent="80467" algn="l" defTabSz="80467">
              <a:lnSpc>
                <a:spcPct val="120000"/>
              </a:lnSpc>
              <a:defRPr sz="2880">
                <a:latin typeface="Helvetica Neue Bold Condensed"/>
                <a:ea typeface="Helvetica Neue Bold Condensed"/>
                <a:cs typeface="Helvetica Neue Bold Condensed"/>
                <a:sym typeface="Helvetica Neue Bold Condensed"/>
              </a:defRPr>
            </a:pPr>
            <a:endParaRPr sz="1200" dirty="0"/>
          </a:p>
          <a:p>
            <a:pPr marL="4917" algn="l" defTabSz="80467">
              <a:lnSpc>
                <a:spcPct val="120000"/>
              </a:lnSpc>
              <a:defRPr sz="2880">
                <a:latin typeface="Helvetica Neue Bold Condensed"/>
                <a:ea typeface="Helvetica Neue Bold Condensed"/>
                <a:cs typeface="Helvetica Neue Bold Condensed"/>
                <a:sym typeface="Helvetica Neue Bold Condensed"/>
              </a:defRPr>
            </a:pPr>
            <a:endParaRPr sz="12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B3B99BC-365E-41FF-BB6B-0AD47126DEE4}"/>
              </a:ext>
            </a:extLst>
          </p:cNvPr>
          <p:cNvSpPr txBox="1"/>
          <p:nvPr/>
        </p:nvSpPr>
        <p:spPr>
          <a:xfrm>
            <a:off x="517967" y="1280639"/>
            <a:ext cx="8645083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800"/>
              </a:spcBef>
            </a:pPr>
            <a:r>
              <a:rPr lang="en-AU" sz="2400" b="1" dirty="0">
                <a:solidFill>
                  <a:schemeClr val="accent1">
                    <a:lumMod val="75000"/>
                  </a:schemeClr>
                </a:solidFill>
                <a:latin typeface="Georgia"/>
                <a:cs typeface="Georgia"/>
                <a:sym typeface="Wingdings" panose="05000000000000000000" pitchFamily="2" charset="2"/>
              </a:rPr>
              <a:t>APS Stress &amp; Wellbeing Survey -2015</a:t>
            </a:r>
          </a:p>
          <a:p>
            <a:pPr marL="1257300" lvl="2" indent="-342900">
              <a:spcBef>
                <a:spcPts val="1800"/>
              </a:spcBef>
              <a:buFont typeface="Wingdings" panose="05000000000000000000" pitchFamily="2" charset="2"/>
              <a:buChar char="§"/>
            </a:pPr>
            <a:r>
              <a:rPr lang="en-AU" sz="2400" dirty="0">
                <a:solidFill>
                  <a:schemeClr val="accent1">
                    <a:lumMod val="75000"/>
                  </a:schemeClr>
                </a:solidFill>
                <a:latin typeface="Georgia"/>
                <a:cs typeface="Georgia"/>
                <a:sym typeface="Wingdings" panose="05000000000000000000" pitchFamily="2" charset="2"/>
              </a:rPr>
              <a:t>26% above normal anxiety</a:t>
            </a:r>
          </a:p>
          <a:p>
            <a:pPr marL="1257300" lvl="2" indent="-342900">
              <a:spcBef>
                <a:spcPts val="1800"/>
              </a:spcBef>
              <a:buFont typeface="Wingdings" panose="05000000000000000000" pitchFamily="2" charset="2"/>
              <a:buChar char="§"/>
            </a:pPr>
            <a:r>
              <a:rPr lang="en-AU" sz="2400" dirty="0">
                <a:solidFill>
                  <a:schemeClr val="accent1">
                    <a:lumMod val="75000"/>
                  </a:schemeClr>
                </a:solidFill>
                <a:latin typeface="Georgia"/>
                <a:cs typeface="Georgia"/>
                <a:sym typeface="Wingdings" panose="05000000000000000000" pitchFamily="2" charset="2"/>
              </a:rPr>
              <a:t>26% moderate to extreme depression</a:t>
            </a:r>
          </a:p>
          <a:p>
            <a:pPr marL="1257300" lvl="2" indent="-342900">
              <a:spcBef>
                <a:spcPts val="1800"/>
              </a:spcBef>
              <a:buFont typeface="Wingdings" panose="05000000000000000000" pitchFamily="2" charset="2"/>
              <a:buChar char="§"/>
            </a:pPr>
            <a:r>
              <a:rPr lang="en-AU" sz="2400" dirty="0">
                <a:solidFill>
                  <a:schemeClr val="accent1">
                    <a:lumMod val="75000"/>
                  </a:schemeClr>
                </a:solidFill>
                <a:latin typeface="Georgia"/>
                <a:cs typeface="Georgia"/>
                <a:sym typeface="Wingdings" panose="05000000000000000000" pitchFamily="2" charset="2"/>
              </a:rPr>
              <a:t>35% significant distress levels</a:t>
            </a:r>
            <a:endParaRPr lang="en-AU" sz="2400" b="1" dirty="0">
              <a:solidFill>
                <a:schemeClr val="accent1">
                  <a:lumMod val="75000"/>
                </a:schemeClr>
              </a:solidFill>
              <a:latin typeface="Georgia"/>
              <a:cs typeface="Georgia"/>
              <a:sym typeface="Wingdings" panose="05000000000000000000" pitchFamily="2" charset="2"/>
            </a:endParaRPr>
          </a:p>
          <a:p>
            <a:pPr>
              <a:spcBef>
                <a:spcPts val="1800"/>
              </a:spcBef>
            </a:pPr>
            <a:r>
              <a:rPr lang="en-AU" sz="2400" b="1" dirty="0">
                <a:solidFill>
                  <a:schemeClr val="accent1">
                    <a:lumMod val="75000"/>
                  </a:schemeClr>
                </a:solidFill>
                <a:latin typeface="Georgia"/>
                <a:cs typeface="Georgia"/>
                <a:sym typeface="Wingdings" panose="05000000000000000000" pitchFamily="2" charset="2"/>
              </a:rPr>
              <a:t>NZ Wellbeing &amp; Mental Distress in NZ – 2016 Snapshot</a:t>
            </a:r>
          </a:p>
          <a:p>
            <a:pPr marL="1257300" lvl="2" indent="-342900">
              <a:spcBef>
                <a:spcPts val="1800"/>
              </a:spcBef>
              <a:buFont typeface="Wingdings" panose="05000000000000000000" pitchFamily="2" charset="2"/>
              <a:buChar char="§"/>
            </a:pPr>
            <a:r>
              <a:rPr lang="en-AU" sz="2400" dirty="0">
                <a:solidFill>
                  <a:schemeClr val="accent1">
                    <a:lumMod val="75000"/>
                  </a:schemeClr>
                </a:solidFill>
                <a:latin typeface="Georgia"/>
                <a:cs typeface="Georgia"/>
                <a:sym typeface="Wingdings" panose="05000000000000000000" pitchFamily="2" charset="2"/>
              </a:rPr>
              <a:t>80% experience of mental distress</a:t>
            </a:r>
          </a:p>
          <a:p>
            <a:pPr marL="1257300" lvl="2" indent="-342900">
              <a:spcBef>
                <a:spcPts val="1800"/>
              </a:spcBef>
              <a:buFont typeface="Wingdings" panose="05000000000000000000" pitchFamily="2" charset="2"/>
              <a:buChar char="§"/>
            </a:pPr>
            <a:r>
              <a:rPr lang="en-AU" sz="2400" dirty="0">
                <a:solidFill>
                  <a:schemeClr val="accent1">
                    <a:lumMod val="75000"/>
                  </a:schemeClr>
                </a:solidFill>
                <a:latin typeface="Georgia"/>
                <a:cs typeface="Georgia"/>
                <a:sym typeface="Wingdings" panose="05000000000000000000" pitchFamily="2" charset="2"/>
              </a:rPr>
              <a:t>Overwhelmed with stress</a:t>
            </a:r>
          </a:p>
          <a:p>
            <a:pPr marL="1257300" lvl="2" indent="-342900">
              <a:spcBef>
                <a:spcPts val="1800"/>
              </a:spcBef>
              <a:buFont typeface="Wingdings" panose="05000000000000000000" pitchFamily="2" charset="2"/>
              <a:buChar char="§"/>
            </a:pPr>
            <a:r>
              <a:rPr lang="en-AU" sz="2400" dirty="0">
                <a:solidFill>
                  <a:schemeClr val="accent1">
                    <a:lumMod val="75000"/>
                  </a:schemeClr>
                </a:solidFill>
                <a:latin typeface="Georgia"/>
                <a:cs typeface="Georgia"/>
                <a:sym typeface="Wingdings" panose="05000000000000000000" pitchFamily="2" charset="2"/>
              </a:rPr>
              <a:t>Feeling isolated</a:t>
            </a:r>
          </a:p>
          <a:p>
            <a:pPr marL="1257300" lvl="2" indent="-342900">
              <a:spcBef>
                <a:spcPts val="1800"/>
              </a:spcBef>
              <a:buFont typeface="Wingdings" panose="05000000000000000000" pitchFamily="2" charset="2"/>
              <a:buChar char="§"/>
            </a:pPr>
            <a:r>
              <a:rPr lang="en-AU" sz="2400" dirty="0">
                <a:solidFill>
                  <a:schemeClr val="accent1">
                    <a:lumMod val="75000"/>
                  </a:schemeClr>
                </a:solidFill>
                <a:latin typeface="Georgia"/>
                <a:cs typeface="Georgia"/>
                <a:sym typeface="Wingdings" panose="05000000000000000000" pitchFamily="2" charset="2"/>
              </a:rPr>
              <a:t>Inability to cope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4D835FDD-0446-4588-A38F-C060E8E1A48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5386" y="205908"/>
            <a:ext cx="2653425" cy="33167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742565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9318" y="-29980"/>
            <a:ext cx="9296931" cy="1221698"/>
          </a:xfrm>
        </p:spPr>
        <p:txBody>
          <a:bodyPr>
            <a:normAutofit/>
          </a:bodyPr>
          <a:lstStyle/>
          <a:p>
            <a:r>
              <a:rPr lang="en-AU" sz="3600" dirty="0">
                <a:cs typeface="Georgia"/>
              </a:rPr>
              <a:t>Mental Health Promotion</a:t>
            </a:r>
            <a:br>
              <a:rPr lang="en-AU" sz="3600" dirty="0">
                <a:cs typeface="Georgia"/>
              </a:rPr>
            </a:br>
            <a:r>
              <a:rPr lang="en-AU" sz="3200" dirty="0">
                <a:solidFill>
                  <a:schemeClr val="accent1">
                    <a:lumMod val="50000"/>
                  </a:schemeClr>
                </a:solidFill>
                <a:cs typeface="Georgia"/>
              </a:rPr>
              <a:t>Online Delivery with Human Support</a:t>
            </a:r>
            <a:endParaRPr lang="en-US" sz="32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" name="Shape 553"/>
          <p:cNvSpPr/>
          <p:nvPr/>
        </p:nvSpPr>
        <p:spPr>
          <a:xfrm>
            <a:off x="165542" y="1458427"/>
            <a:ext cx="9413356" cy="299090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22352" tIns="22352" rIns="22352" bIns="22352">
            <a:normAutofit/>
          </a:bodyPr>
          <a:lstStyle/>
          <a:p>
            <a:pPr marL="12294" algn="just" defTabSz="201168">
              <a:lnSpc>
                <a:spcPct val="120000"/>
              </a:lnSpc>
              <a:defRPr sz="7200">
                <a:latin typeface="Helvetica Neue Bold Condensed"/>
                <a:ea typeface="Helvetica Neue Bold Condensed"/>
                <a:cs typeface="Helvetica Neue Bold Condensed"/>
                <a:sym typeface="Helvetica Neue Bold Condensed"/>
              </a:defRPr>
            </a:pPr>
            <a:endParaRPr lang="en-AU" sz="2800" dirty="0">
              <a:latin typeface="Helvetica Neue Bold Condensed"/>
              <a:ea typeface="Helvetica Neue Bold Condensed"/>
              <a:cs typeface="Helvetica Neue Bold Condensed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876CF99-B80F-4A93-BADD-B3BBDF840725}"/>
              </a:ext>
            </a:extLst>
          </p:cNvPr>
          <p:cNvSpPr txBox="1"/>
          <p:nvPr/>
        </p:nvSpPr>
        <p:spPr>
          <a:xfrm>
            <a:off x="2099117" y="6612646"/>
            <a:ext cx="62836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400" baseline="30000" dirty="0">
                <a:cs typeface="Times"/>
              </a:rPr>
              <a:t>1 </a:t>
            </a:r>
            <a:r>
              <a:rPr lang="en-AU" sz="1400" dirty="0">
                <a:cs typeface="Times"/>
              </a:rPr>
              <a:t>(Morton et al., 2017)   </a:t>
            </a:r>
            <a:r>
              <a:rPr lang="en-AU" sz="1400" baseline="30000" dirty="0">
                <a:cs typeface="Times"/>
              </a:rPr>
              <a:t>2 </a:t>
            </a:r>
            <a:r>
              <a:rPr lang="en-AU" sz="1400" dirty="0">
                <a:cs typeface="Times"/>
              </a:rPr>
              <a:t>(Hinze &amp; Morton, 2017)    </a:t>
            </a:r>
            <a:r>
              <a:rPr lang="en-AU" sz="1400" baseline="30000" dirty="0">
                <a:cs typeface="Times"/>
                <a:sym typeface="Wingdings" panose="05000000000000000000" pitchFamily="2" charset="2"/>
              </a:rPr>
              <a:t>3 </a:t>
            </a:r>
            <a:r>
              <a:rPr lang="en-AU" sz="1400" dirty="0">
                <a:cs typeface="Times"/>
                <a:sym typeface="Wingdings" panose="05000000000000000000" pitchFamily="2" charset="2"/>
              </a:rPr>
              <a:t>(Przybylko et al., 2018)</a:t>
            </a:r>
            <a:endParaRPr lang="en-AU" dirty="0">
              <a:cs typeface="Times"/>
              <a:sym typeface="Wingdings" panose="05000000000000000000" pitchFamily="2" charset="2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C297148-7769-4F41-8953-D2FA9D307E12}"/>
              </a:ext>
            </a:extLst>
          </p:cNvPr>
          <p:cNvSpPr txBox="1"/>
          <p:nvPr/>
        </p:nvSpPr>
        <p:spPr>
          <a:xfrm>
            <a:off x="165542" y="1082521"/>
            <a:ext cx="9676682" cy="54784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b="1" dirty="0">
                <a:solidFill>
                  <a:schemeClr val="accent1">
                    <a:lumMod val="75000"/>
                  </a:schemeClr>
                </a:solidFill>
              </a:rPr>
              <a:t>Digital Delivery = Opportunities</a:t>
            </a:r>
          </a:p>
          <a:p>
            <a:endParaRPr lang="en-AU" sz="200" dirty="0"/>
          </a:p>
          <a:p>
            <a:r>
              <a:rPr lang="en-AU" sz="2400" dirty="0">
                <a:sym typeface="Wingdings" panose="05000000000000000000" pitchFamily="2" charset="2"/>
              </a:rPr>
              <a:t></a:t>
            </a:r>
            <a:r>
              <a:rPr lang="en-AU" sz="2400" dirty="0"/>
              <a:t>Accessibility                     </a:t>
            </a:r>
            <a:r>
              <a:rPr lang="en-AU" sz="2400" dirty="0">
                <a:sym typeface="Wingdings" panose="05000000000000000000" pitchFamily="2" charset="2"/>
              </a:rPr>
              <a:t></a:t>
            </a:r>
            <a:r>
              <a:rPr lang="en-AU" sz="2400" dirty="0"/>
              <a:t>Scalability                      </a:t>
            </a:r>
            <a:r>
              <a:rPr lang="en-AU" sz="2400" dirty="0">
                <a:sym typeface="Wingdings" panose="05000000000000000000" pitchFamily="2" charset="2"/>
              </a:rPr>
              <a:t></a:t>
            </a:r>
            <a:r>
              <a:rPr lang="en-AU" sz="2400" dirty="0"/>
              <a:t> Cost effective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n-AU" sz="200" dirty="0"/>
          </a:p>
          <a:p>
            <a:r>
              <a:rPr lang="en-AU" sz="2800" b="1" dirty="0">
                <a:solidFill>
                  <a:schemeClr val="accent1">
                    <a:lumMod val="75000"/>
                  </a:schemeClr>
                </a:solidFill>
              </a:rPr>
              <a:t>Learnings from online interventions for </a:t>
            </a:r>
            <a:r>
              <a:rPr lang="en-AU" sz="2800" b="1" i="1" dirty="0">
                <a:solidFill>
                  <a:schemeClr val="accent1">
                    <a:lumMod val="75000"/>
                  </a:schemeClr>
                </a:solidFill>
              </a:rPr>
              <a:t>clinical </a:t>
            </a:r>
            <a:r>
              <a:rPr lang="en-AU" sz="2800" b="1" dirty="0">
                <a:solidFill>
                  <a:schemeClr val="accent1">
                    <a:lumMod val="75000"/>
                  </a:schemeClr>
                </a:solidFill>
              </a:rPr>
              <a:t>cohorts:</a:t>
            </a:r>
          </a:p>
          <a:p>
            <a:endParaRPr lang="en-AU" sz="800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AU" sz="2400" dirty="0"/>
              <a:t>Lack of adherence &amp; high attrition rates</a:t>
            </a:r>
          </a:p>
          <a:p>
            <a:endParaRPr lang="en-AU" sz="1000" b="1" dirty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en-AU" sz="2800" b="1" dirty="0">
                <a:solidFill>
                  <a:schemeClr val="accent1">
                    <a:lumMod val="75000"/>
                  </a:schemeClr>
                </a:solidFill>
              </a:rPr>
              <a:t>Human support (i.e. guidance) 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AU" sz="2400" dirty="0"/>
              <a:t>May improve adherence &amp; outcomes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AU" sz="2400" dirty="0"/>
              <a:t>Clinical studies - results are mixed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AU" sz="2400" dirty="0"/>
              <a:t>Numerous human support variables to consider: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en-AU" sz="2400" dirty="0"/>
              <a:t>Synchronicity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en-AU" sz="2400" dirty="0"/>
              <a:t>Mode 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en-AU" sz="2400" dirty="0"/>
              <a:t>Intensity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en-AU" sz="2400" dirty="0"/>
              <a:t>Who provides</a:t>
            </a:r>
          </a:p>
        </p:txBody>
      </p:sp>
      <p:pic>
        <p:nvPicPr>
          <p:cNvPr id="6" name="Picture 5" descr="avondale and lrc logo">
            <a:extLst>
              <a:ext uri="{FF2B5EF4-FFF2-40B4-BE49-F238E27FC236}">
                <a16:creationId xmlns:a16="http://schemas.microsoft.com/office/drawing/2014/main" id="{9F61260E-5661-4BB5-AC3A-52736CB0DB1E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58200" y="6267450"/>
            <a:ext cx="1384024" cy="49019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39032782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11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1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1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11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1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1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11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1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1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65542" y="116980"/>
            <a:ext cx="9211456" cy="1449492"/>
          </a:xfrm>
        </p:spPr>
        <p:txBody>
          <a:bodyPr>
            <a:noAutofit/>
          </a:bodyPr>
          <a:lstStyle/>
          <a:p>
            <a:pPr algn="ctr"/>
            <a:r>
              <a:rPr lang="en-AU" sz="3600" dirty="0">
                <a:cs typeface="Georgia"/>
              </a:rPr>
              <a:t>Purpose of the study</a:t>
            </a:r>
            <a:br>
              <a:rPr lang="en-AU" sz="2400" b="1" dirty="0">
                <a:solidFill>
                  <a:schemeClr val="accent1">
                    <a:lumMod val="75000"/>
                  </a:schemeClr>
                </a:solidFill>
                <a:cs typeface="Georgia"/>
              </a:rPr>
            </a:br>
            <a:r>
              <a:rPr lang="en-AU" sz="3200" dirty="0">
                <a:solidFill>
                  <a:schemeClr val="accent1">
                    <a:lumMod val="50000"/>
                  </a:schemeClr>
                </a:solidFill>
                <a:cs typeface="Georgia"/>
              </a:rPr>
              <a:t>The role of human support</a:t>
            </a:r>
            <a:br>
              <a:rPr lang="en-AU" sz="2400" b="1" dirty="0">
                <a:solidFill>
                  <a:schemeClr val="accent1">
                    <a:lumMod val="75000"/>
                  </a:schemeClr>
                </a:solidFill>
              </a:rPr>
            </a:br>
            <a:endParaRPr lang="en-US" sz="24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C297148-7769-4F41-8953-D2FA9D307E12}"/>
              </a:ext>
            </a:extLst>
          </p:cNvPr>
          <p:cNvSpPr txBox="1"/>
          <p:nvPr/>
        </p:nvSpPr>
        <p:spPr>
          <a:xfrm>
            <a:off x="452203" y="2364070"/>
            <a:ext cx="9001593" cy="2554545"/>
          </a:xfrm>
          <a:prstGeom prst="rect">
            <a:avLst/>
          </a:prstGeom>
          <a:solidFill>
            <a:srgbClr val="FFF9E7"/>
          </a:solidFill>
        </p:spPr>
        <p:txBody>
          <a:bodyPr wrap="square" rtlCol="0">
            <a:spAutoFit/>
          </a:bodyPr>
          <a:lstStyle/>
          <a:p>
            <a:r>
              <a:rPr lang="en-AU" sz="3200" dirty="0">
                <a:solidFill>
                  <a:schemeClr val="accent1">
                    <a:lumMod val="75000"/>
                  </a:schemeClr>
                </a:solidFill>
              </a:rPr>
              <a:t>To compare the influence of three modes of human support on the outcomes of a 10-week web- and mobile-app-based, lifestyle-focused, mental health promotion intervention for a healthy adult cohort.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55CAE4AF-6B4B-4095-8161-A69792724F7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92138765"/>
              </p:ext>
            </p:extLst>
          </p:nvPr>
        </p:nvGraphicFramePr>
        <p:xfrm>
          <a:off x="2616434" y="1964942"/>
          <a:ext cx="4309672" cy="33528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166078">
                  <a:extLst>
                    <a:ext uri="{9D8B030D-6E8A-4147-A177-3AD203B41FA5}">
                      <a16:colId xmlns:a16="http://schemas.microsoft.com/office/drawing/2014/main" val="2652267144"/>
                    </a:ext>
                  </a:extLst>
                </a:gridCol>
                <a:gridCol w="2143594">
                  <a:extLst>
                    <a:ext uri="{9D8B030D-6E8A-4147-A177-3AD203B41FA5}">
                      <a16:colId xmlns:a16="http://schemas.microsoft.com/office/drawing/2014/main" val="1544682114"/>
                    </a:ext>
                  </a:extLst>
                </a:gridCol>
              </a:tblGrid>
              <a:tr h="606188">
                <a:tc>
                  <a:txBody>
                    <a:bodyPr/>
                    <a:lstStyle/>
                    <a:p>
                      <a:r>
                        <a:rPr lang="en-AU" sz="2400" b="1" dirty="0"/>
                        <a:t>Clinical Cohort</a:t>
                      </a:r>
                      <a:endParaRPr lang="en-GB" sz="2400" b="1" dirty="0"/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AU" sz="2400" b="1" dirty="0"/>
                        <a:t>Non-clinical Cohort</a:t>
                      </a:r>
                      <a:endParaRPr lang="en-GB" sz="2400" b="1" dirty="0"/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60629033"/>
                  </a:ext>
                </a:extLst>
              </a:tr>
              <a:tr h="1863466">
                <a:tc>
                  <a:txBody>
                    <a:bodyPr/>
                    <a:lstStyle/>
                    <a:p>
                      <a:r>
                        <a:rPr lang="en-AU" sz="2000" dirty="0"/>
                        <a:t>Disorder symptoms: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AU" sz="2000" dirty="0"/>
                        <a:t>Weakened motivation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AU" sz="2000" dirty="0"/>
                        <a:t>Apathy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AU" sz="2000" dirty="0"/>
                        <a:t>Malaise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AU" sz="2000" dirty="0"/>
                        <a:t>Despondency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AU" sz="2000" dirty="0"/>
                        <a:t>Anxiety</a:t>
                      </a: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AU" sz="2000" dirty="0"/>
                        <a:t>Little or no inhibiting symptoms</a:t>
                      </a:r>
                      <a:endParaRPr lang="en-GB" sz="2000" dirty="0"/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84659031"/>
                  </a:ext>
                </a:extLst>
              </a:tr>
            </a:tbl>
          </a:graphicData>
        </a:graphic>
      </p:graphicFrame>
      <p:pic>
        <p:nvPicPr>
          <p:cNvPr id="8" name="Picture 7" descr="avondale and lrc logo">
            <a:extLst>
              <a:ext uri="{FF2B5EF4-FFF2-40B4-BE49-F238E27FC236}">
                <a16:creationId xmlns:a16="http://schemas.microsoft.com/office/drawing/2014/main" id="{97AB2356-4363-47AC-BE8B-764E0093926C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8174" y="6267450"/>
            <a:ext cx="1535581" cy="51088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76987692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xit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vondale and lrc logo">
            <a:extLst>
              <a:ext uri="{FF2B5EF4-FFF2-40B4-BE49-F238E27FC236}">
                <a16:creationId xmlns:a16="http://schemas.microsoft.com/office/drawing/2014/main" id="{075C9C41-EE2A-43C3-96A0-3218421A2EBE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2464" y="6198433"/>
            <a:ext cx="1841292" cy="579899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19141" y="0"/>
            <a:ext cx="8543925" cy="1325563"/>
          </a:xfrm>
        </p:spPr>
        <p:txBody>
          <a:bodyPr/>
          <a:lstStyle/>
          <a:p>
            <a:r>
              <a:rPr lang="en-AU" sz="3600" dirty="0">
                <a:cs typeface="Georgia"/>
              </a:rPr>
              <a:t>Methodology</a:t>
            </a:r>
            <a:br>
              <a:rPr lang="en-AU" sz="3600" dirty="0">
                <a:cs typeface="Georgia"/>
              </a:rPr>
            </a:br>
            <a:r>
              <a:rPr lang="en-AU" sz="2800" dirty="0">
                <a:solidFill>
                  <a:schemeClr val="accent1">
                    <a:lumMod val="50000"/>
                  </a:schemeClr>
                </a:solidFill>
                <a:cs typeface="Georgia"/>
              </a:rPr>
              <a:t>Study Design &amp; Flow Chart</a:t>
            </a:r>
            <a:endParaRPr lang="en-US" sz="28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" name="Shape 553"/>
          <p:cNvSpPr/>
          <p:nvPr/>
        </p:nvSpPr>
        <p:spPr>
          <a:xfrm>
            <a:off x="165542" y="1458427"/>
            <a:ext cx="9413356" cy="299090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22352" tIns="22352" rIns="22352" bIns="22352">
            <a:normAutofit/>
          </a:bodyPr>
          <a:lstStyle/>
          <a:p>
            <a:pPr marL="12294" algn="just" defTabSz="201168">
              <a:lnSpc>
                <a:spcPct val="120000"/>
              </a:lnSpc>
              <a:defRPr sz="7200">
                <a:latin typeface="Helvetica Neue Bold Condensed"/>
                <a:ea typeface="Helvetica Neue Bold Condensed"/>
                <a:cs typeface="Helvetica Neue Bold Condensed"/>
                <a:sym typeface="Helvetica Neue Bold Condensed"/>
              </a:defRPr>
            </a:pPr>
            <a:endParaRPr lang="en-AU" sz="2800" dirty="0">
              <a:latin typeface="Helvetica Neue Bold Condensed"/>
              <a:ea typeface="Helvetica Neue Bold Condensed"/>
              <a:cs typeface="Helvetica Neue Bold Condensed"/>
            </a:endParaRPr>
          </a:p>
        </p:txBody>
      </p:sp>
      <p:sp>
        <p:nvSpPr>
          <p:cNvPr id="6" name="Shape 559"/>
          <p:cNvSpPr/>
          <p:nvPr/>
        </p:nvSpPr>
        <p:spPr>
          <a:xfrm>
            <a:off x="20989" y="4676723"/>
            <a:ext cx="9885011" cy="13704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22352" tIns="22352" rIns="22352" bIns="22352">
            <a:normAutofit/>
          </a:bodyPr>
          <a:lstStyle/>
          <a:p>
            <a:pPr marL="4917" lvl="2" indent="80467" algn="l" defTabSz="80467">
              <a:lnSpc>
                <a:spcPct val="120000"/>
              </a:lnSpc>
              <a:defRPr sz="2880">
                <a:latin typeface="Helvetica Neue Bold Condensed"/>
                <a:ea typeface="Helvetica Neue Bold Condensed"/>
                <a:cs typeface="Helvetica Neue Bold Condensed"/>
                <a:sym typeface="Helvetica Neue Bold Condensed"/>
              </a:defRPr>
            </a:pPr>
            <a:endParaRPr sz="1200" dirty="0"/>
          </a:p>
          <a:p>
            <a:pPr marL="4917" algn="l" defTabSz="80467">
              <a:lnSpc>
                <a:spcPct val="120000"/>
              </a:lnSpc>
              <a:defRPr sz="2880">
                <a:latin typeface="Helvetica Neue Bold Condensed"/>
                <a:ea typeface="Helvetica Neue Bold Condensed"/>
                <a:cs typeface="Helvetica Neue Bold Condensed"/>
                <a:sym typeface="Helvetica Neue Bold Condensed"/>
              </a:defRPr>
            </a:pPr>
            <a:endParaRPr sz="12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B3B99BC-365E-41FF-BB6B-0AD47126DEE4}"/>
              </a:ext>
            </a:extLst>
          </p:cNvPr>
          <p:cNvSpPr txBox="1"/>
          <p:nvPr/>
        </p:nvSpPr>
        <p:spPr>
          <a:xfrm>
            <a:off x="529712" y="1552950"/>
            <a:ext cx="8685015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Bef>
                <a:spcPts val="1800"/>
              </a:spcBef>
              <a:buFont typeface="Wingdings" panose="05000000000000000000" pitchFamily="2" charset="2"/>
              <a:buChar char="§"/>
            </a:pPr>
            <a:r>
              <a:rPr lang="en-AU" sz="2400" dirty="0">
                <a:solidFill>
                  <a:schemeClr val="accent1">
                    <a:lumMod val="75000"/>
                  </a:schemeClr>
                </a:solidFill>
                <a:latin typeface="Georgia"/>
                <a:cs typeface="Georgia"/>
                <a:sym typeface="Wingdings" panose="05000000000000000000" pitchFamily="2" charset="2"/>
              </a:rPr>
              <a:t>Multi-arm, randomised comparative trial</a:t>
            </a:r>
          </a:p>
          <a:p>
            <a:pPr marL="342900" indent="-342900">
              <a:spcBef>
                <a:spcPts val="1800"/>
              </a:spcBef>
              <a:buFont typeface="Wingdings" panose="05000000000000000000" pitchFamily="2" charset="2"/>
              <a:buChar char="§"/>
            </a:pPr>
            <a:r>
              <a:rPr lang="en-AU" sz="2400" dirty="0">
                <a:solidFill>
                  <a:schemeClr val="accent1">
                    <a:lumMod val="75000"/>
                  </a:schemeClr>
                </a:solidFill>
                <a:latin typeface="Georgia"/>
                <a:cs typeface="Georgia"/>
                <a:sym typeface="Wingdings" panose="05000000000000000000" pitchFamily="2" charset="2"/>
              </a:rPr>
              <a:t>Three groups -  differ according to human support mode:</a:t>
            </a:r>
          </a:p>
          <a:p>
            <a:pPr marL="914400" lvl="1" indent="-457200">
              <a:spcBef>
                <a:spcPts val="1800"/>
              </a:spcBef>
              <a:buFont typeface="+mj-lt"/>
              <a:buAutoNum type="arabicParenR"/>
            </a:pPr>
            <a:r>
              <a:rPr lang="en-AU" sz="2400" b="1" dirty="0">
                <a:solidFill>
                  <a:schemeClr val="accent1">
                    <a:lumMod val="75000"/>
                  </a:schemeClr>
                </a:solidFill>
                <a:latin typeface="Georgia"/>
                <a:cs typeface="Georgia"/>
                <a:sym typeface="Wingdings" panose="05000000000000000000" pitchFamily="2" charset="2"/>
              </a:rPr>
              <a:t>Group 1</a:t>
            </a:r>
            <a:r>
              <a:rPr lang="en-AU" sz="2400" dirty="0">
                <a:solidFill>
                  <a:schemeClr val="accent1">
                    <a:lumMod val="75000"/>
                  </a:schemeClr>
                </a:solidFill>
                <a:latin typeface="Georgia"/>
                <a:cs typeface="Georgia"/>
                <a:sym typeface="Wingdings" panose="05000000000000000000" pitchFamily="2" charset="2"/>
              </a:rPr>
              <a:t>: Standard –automated emails &amp; helpdesk (S)</a:t>
            </a:r>
          </a:p>
          <a:p>
            <a:pPr marL="914400" lvl="1" indent="-457200">
              <a:spcBef>
                <a:spcPts val="1800"/>
              </a:spcBef>
              <a:buFont typeface="+mj-lt"/>
              <a:buAutoNum type="arabicParenR"/>
            </a:pPr>
            <a:r>
              <a:rPr lang="en-AU" sz="2400" b="1" dirty="0">
                <a:solidFill>
                  <a:schemeClr val="accent1">
                    <a:lumMod val="75000"/>
                  </a:schemeClr>
                </a:solidFill>
                <a:latin typeface="Georgia"/>
                <a:cs typeface="Georgia"/>
                <a:sym typeface="Wingdings" panose="05000000000000000000" pitchFamily="2" charset="2"/>
              </a:rPr>
              <a:t>Group 2</a:t>
            </a:r>
            <a:r>
              <a:rPr lang="en-AU" sz="2400" dirty="0">
                <a:solidFill>
                  <a:schemeClr val="accent1">
                    <a:lumMod val="75000"/>
                  </a:schemeClr>
                </a:solidFill>
                <a:latin typeface="Georgia"/>
                <a:cs typeface="Georgia"/>
                <a:sym typeface="Wingdings" panose="05000000000000000000" pitchFamily="2" charset="2"/>
              </a:rPr>
              <a:t>: Standard + personalised SMS messages (S+pSMS)</a:t>
            </a:r>
          </a:p>
          <a:p>
            <a:pPr marL="914400" lvl="1" indent="-457200">
              <a:spcBef>
                <a:spcPts val="1800"/>
              </a:spcBef>
              <a:buFont typeface="+mj-lt"/>
              <a:buAutoNum type="arabicParenR"/>
            </a:pPr>
            <a:r>
              <a:rPr lang="en-AU" sz="2400" b="1" dirty="0">
                <a:solidFill>
                  <a:schemeClr val="accent1">
                    <a:lumMod val="75000"/>
                  </a:schemeClr>
                </a:solidFill>
                <a:latin typeface="Georgia"/>
                <a:cs typeface="Georgia"/>
                <a:sym typeface="Wingdings" panose="05000000000000000000" pitchFamily="2" charset="2"/>
              </a:rPr>
              <a:t>Group 3</a:t>
            </a:r>
            <a:r>
              <a:rPr lang="en-AU" sz="2400" dirty="0">
                <a:solidFill>
                  <a:schemeClr val="accent1">
                    <a:lumMod val="75000"/>
                  </a:schemeClr>
                </a:solidFill>
                <a:latin typeface="Georgia"/>
                <a:cs typeface="Georgia"/>
                <a:sym typeface="Wingdings" panose="05000000000000000000" pitchFamily="2" charset="2"/>
              </a:rPr>
              <a:t>: Standard + weekly, facilitated online group discussion (i.e. videoconferencing) (S+OGD)</a:t>
            </a:r>
            <a:endParaRPr lang="en-AU" sz="2400" b="1" dirty="0">
              <a:solidFill>
                <a:schemeClr val="accent1">
                  <a:lumMod val="75000"/>
                </a:schemeClr>
              </a:solidFill>
              <a:latin typeface="Georgia"/>
              <a:cs typeface="Georgia"/>
              <a:sym typeface="Wingdings" panose="05000000000000000000" pitchFamily="2" charset="2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3933899-0145-45C6-8CF2-FACC1B14A6C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9725" y="159434"/>
            <a:ext cx="8860697" cy="6618898"/>
          </a:xfrm>
          <a:prstGeom prst="rect">
            <a:avLst/>
          </a:prstGeom>
          <a:ln>
            <a:solidFill>
              <a:schemeClr val="accent1">
                <a:lumMod val="7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3730398864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vondale and lrc logo">
            <a:extLst>
              <a:ext uri="{FF2B5EF4-FFF2-40B4-BE49-F238E27FC236}">
                <a16:creationId xmlns:a16="http://schemas.microsoft.com/office/drawing/2014/main" id="{D51DCFC7-F14C-4CFA-8588-DE07F93D3025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6037" y="6274575"/>
            <a:ext cx="1950218" cy="532151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Shape 553"/>
          <p:cNvSpPr/>
          <p:nvPr/>
        </p:nvSpPr>
        <p:spPr>
          <a:xfrm>
            <a:off x="165542" y="1458427"/>
            <a:ext cx="9413356" cy="299090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22352" tIns="22352" rIns="22352" bIns="22352">
            <a:normAutofit/>
          </a:bodyPr>
          <a:lstStyle/>
          <a:p>
            <a:pPr marL="12294" algn="just" defTabSz="201168">
              <a:lnSpc>
                <a:spcPct val="120000"/>
              </a:lnSpc>
              <a:defRPr sz="7200">
                <a:latin typeface="Helvetica Neue Bold Condensed"/>
                <a:ea typeface="Helvetica Neue Bold Condensed"/>
                <a:cs typeface="Helvetica Neue Bold Condensed"/>
                <a:sym typeface="Helvetica Neue Bold Condensed"/>
              </a:defRPr>
            </a:pPr>
            <a:endParaRPr lang="en-AU" sz="2800" dirty="0">
              <a:latin typeface="Helvetica Neue Bold Condensed"/>
              <a:ea typeface="Helvetica Neue Bold Condensed"/>
              <a:cs typeface="Helvetica Neue Bold Condensed"/>
            </a:endParaRPr>
          </a:p>
        </p:txBody>
      </p:sp>
      <p:sp>
        <p:nvSpPr>
          <p:cNvPr id="6" name="Shape 559"/>
          <p:cNvSpPr/>
          <p:nvPr/>
        </p:nvSpPr>
        <p:spPr>
          <a:xfrm>
            <a:off x="20989" y="4676723"/>
            <a:ext cx="9885011" cy="13704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22352" tIns="22352" rIns="22352" bIns="22352">
            <a:normAutofit/>
          </a:bodyPr>
          <a:lstStyle/>
          <a:p>
            <a:pPr marL="4917" lvl="2" indent="80467" algn="l" defTabSz="80467">
              <a:lnSpc>
                <a:spcPct val="120000"/>
              </a:lnSpc>
              <a:defRPr sz="2880">
                <a:latin typeface="Helvetica Neue Bold Condensed"/>
                <a:ea typeface="Helvetica Neue Bold Condensed"/>
                <a:cs typeface="Helvetica Neue Bold Condensed"/>
                <a:sym typeface="Helvetica Neue Bold Condensed"/>
              </a:defRPr>
            </a:pPr>
            <a:endParaRPr sz="1200" dirty="0"/>
          </a:p>
          <a:p>
            <a:pPr marL="4917" algn="l" defTabSz="80467">
              <a:lnSpc>
                <a:spcPct val="120000"/>
              </a:lnSpc>
              <a:defRPr sz="2880">
                <a:latin typeface="Helvetica Neue Bold Condensed"/>
                <a:ea typeface="Helvetica Neue Bold Condensed"/>
                <a:cs typeface="Helvetica Neue Bold Condensed"/>
                <a:sym typeface="Helvetica Neue Bold Condensed"/>
              </a:defRPr>
            </a:pPr>
            <a:endParaRPr sz="12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C46BEBE-4BF7-4AB1-A090-1A14F4C6BC81}"/>
              </a:ext>
            </a:extLst>
          </p:cNvPr>
          <p:cNvSpPr txBox="1"/>
          <p:nvPr/>
        </p:nvSpPr>
        <p:spPr>
          <a:xfrm>
            <a:off x="277318" y="-66851"/>
            <a:ext cx="6430780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4000" dirty="0"/>
              <a:t>The intervention</a:t>
            </a:r>
          </a:p>
          <a:p>
            <a:r>
              <a:rPr lang="en-AU" sz="2800" dirty="0">
                <a:solidFill>
                  <a:schemeClr val="accent1">
                    <a:lumMod val="50000"/>
                  </a:schemeClr>
                </a:solidFill>
              </a:rPr>
              <a:t>“Live More Project” or “Lift Project”</a:t>
            </a:r>
            <a:endParaRPr lang="en-GB" sz="28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5D6BC76-CE83-42DC-822F-505F8347663E}"/>
              </a:ext>
            </a:extLst>
          </p:cNvPr>
          <p:cNvSpPr txBox="1"/>
          <p:nvPr/>
        </p:nvSpPr>
        <p:spPr>
          <a:xfrm>
            <a:off x="712677" y="1093728"/>
            <a:ext cx="7415318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AU" sz="2400" dirty="0"/>
              <a:t>Combines strategies from Lifestyle Medicine  &amp; Positive Psychology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AU" sz="2400" dirty="0"/>
              <a:t>30 minutes audio-visual content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AU" sz="2400" dirty="0"/>
              <a:t>Experiential learning - daily &amp; weekly challenges</a:t>
            </a:r>
          </a:p>
          <a:p>
            <a:endParaRPr lang="en-GB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8F27C3C-BA7F-43FA-A673-66BD1F64E804}"/>
              </a:ext>
            </a:extLst>
          </p:cNvPr>
          <p:cNvSpPr txBox="1"/>
          <p:nvPr/>
        </p:nvSpPr>
        <p:spPr>
          <a:xfrm>
            <a:off x="312627" y="2927446"/>
            <a:ext cx="9479497" cy="384720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en-AU" sz="2400" b="1" dirty="0">
                <a:solidFill>
                  <a:schemeClr val="accent1">
                    <a:lumMod val="75000"/>
                  </a:schemeClr>
                </a:solidFill>
                <a:cs typeface="Georgia"/>
                <a:sym typeface="Wingdings" panose="05000000000000000000" pitchFamily="2" charset="2"/>
              </a:rPr>
              <a:t>Improvements – Effect sizes (Cohen’s D)</a:t>
            </a:r>
          </a:p>
          <a:p>
            <a:pPr>
              <a:spcBef>
                <a:spcPts val="1200"/>
              </a:spcBef>
            </a:pPr>
            <a:r>
              <a:rPr lang="en-AU" sz="2300" b="1" dirty="0">
                <a:solidFill>
                  <a:schemeClr val="accent1">
                    <a:lumMod val="75000"/>
                  </a:schemeClr>
                </a:solidFill>
                <a:cs typeface="Georgia"/>
                <a:sym typeface="Wingdings" panose="05000000000000000000" pitchFamily="2" charset="2"/>
              </a:rPr>
              <a:t>Domain:	Pilot 2016</a:t>
            </a:r>
            <a:r>
              <a:rPr lang="en-AU" sz="2300" b="1" baseline="30000" dirty="0">
                <a:solidFill>
                  <a:schemeClr val="accent1">
                    <a:lumMod val="75000"/>
                  </a:schemeClr>
                </a:solidFill>
                <a:cs typeface="Georgia"/>
                <a:sym typeface="Wingdings" panose="05000000000000000000" pitchFamily="2" charset="2"/>
              </a:rPr>
              <a:t>1</a:t>
            </a:r>
            <a:r>
              <a:rPr lang="en-AU" sz="2300" b="1" dirty="0">
                <a:solidFill>
                  <a:schemeClr val="accent1">
                    <a:lumMod val="75000"/>
                  </a:schemeClr>
                </a:solidFill>
                <a:cs typeface="Georgia"/>
                <a:sym typeface="Wingdings" panose="05000000000000000000" pitchFamily="2" charset="2"/>
              </a:rPr>
              <a:t>	Pilot 2017</a:t>
            </a:r>
            <a:r>
              <a:rPr lang="en-AU" sz="2300" b="1" baseline="30000" dirty="0">
                <a:solidFill>
                  <a:schemeClr val="accent1">
                    <a:lumMod val="75000"/>
                  </a:schemeClr>
                </a:solidFill>
                <a:cs typeface="Georgia"/>
                <a:sym typeface="Wingdings" panose="05000000000000000000" pitchFamily="2" charset="2"/>
              </a:rPr>
              <a:t> 2</a:t>
            </a:r>
            <a:r>
              <a:rPr lang="en-AU" sz="2300" b="1" dirty="0">
                <a:solidFill>
                  <a:schemeClr val="accent1">
                    <a:lumMod val="75000"/>
                  </a:schemeClr>
                </a:solidFill>
                <a:cs typeface="Georgia"/>
                <a:sym typeface="Wingdings" panose="05000000000000000000" pitchFamily="2" charset="2"/>
              </a:rPr>
              <a:t>		I-RCT </a:t>
            </a:r>
            <a:r>
              <a:rPr lang="en-AU" sz="2300" b="1" baseline="30000" dirty="0">
                <a:solidFill>
                  <a:schemeClr val="accent1">
                    <a:lumMod val="75000"/>
                  </a:schemeClr>
                </a:solidFill>
                <a:cs typeface="Georgia"/>
                <a:sym typeface="Wingdings" panose="05000000000000000000" pitchFamily="2" charset="2"/>
              </a:rPr>
              <a:t>3</a:t>
            </a:r>
            <a:r>
              <a:rPr lang="en-AU" sz="2300" b="1" dirty="0">
                <a:solidFill>
                  <a:schemeClr val="accent1">
                    <a:lumMod val="75000"/>
                  </a:schemeClr>
                </a:solidFill>
                <a:cs typeface="Georgia"/>
                <a:sym typeface="Wingdings" panose="05000000000000000000" pitchFamily="2" charset="2"/>
              </a:rPr>
              <a:t>	C-RCT</a:t>
            </a:r>
            <a:r>
              <a:rPr lang="en-AU" sz="2300" b="1" baseline="30000" dirty="0">
                <a:solidFill>
                  <a:schemeClr val="accent1">
                    <a:lumMod val="75000"/>
                  </a:schemeClr>
                </a:solidFill>
                <a:cs typeface="Georgia"/>
                <a:sym typeface="Wingdings" panose="05000000000000000000" pitchFamily="2" charset="2"/>
              </a:rPr>
              <a:t>	</a:t>
            </a:r>
            <a:endParaRPr lang="en-AU" sz="2300" b="1" dirty="0">
              <a:solidFill>
                <a:schemeClr val="accent1">
                  <a:lumMod val="75000"/>
                </a:schemeClr>
              </a:solidFill>
              <a:cs typeface="Georgia"/>
              <a:sym typeface="Wingdings" panose="05000000000000000000" pitchFamily="2" charset="2"/>
            </a:endParaRPr>
          </a:p>
          <a:p>
            <a:pPr>
              <a:spcBef>
                <a:spcPts val="600"/>
              </a:spcBef>
            </a:pPr>
            <a:r>
              <a:rPr lang="en-AU" sz="2000" dirty="0">
                <a:solidFill>
                  <a:schemeClr val="accent1">
                    <a:lumMod val="75000"/>
                  </a:schemeClr>
                </a:solidFill>
                <a:cs typeface="Georgia"/>
                <a:sym typeface="Wingdings" panose="05000000000000000000" pitchFamily="2" charset="2"/>
              </a:rPr>
              <a:t>Mental Health</a:t>
            </a:r>
            <a:r>
              <a:rPr lang="en-AU" sz="2200" dirty="0">
                <a:solidFill>
                  <a:schemeClr val="accent1">
                    <a:lumMod val="75000"/>
                  </a:schemeClr>
                </a:solidFill>
                <a:cs typeface="Georgia"/>
                <a:sym typeface="Wingdings" panose="05000000000000000000" pitchFamily="2" charset="2"/>
              </a:rPr>
              <a:t>	0.95		0.75			0.52		0.13</a:t>
            </a:r>
          </a:p>
          <a:p>
            <a:pPr>
              <a:spcBef>
                <a:spcPts val="600"/>
              </a:spcBef>
            </a:pPr>
            <a:r>
              <a:rPr lang="en-AU" sz="2200" dirty="0">
                <a:solidFill>
                  <a:schemeClr val="accent1">
                    <a:lumMod val="75000"/>
                  </a:schemeClr>
                </a:solidFill>
                <a:cs typeface="Georgia"/>
                <a:sym typeface="Wingdings" panose="05000000000000000000" pitchFamily="2" charset="2"/>
              </a:rPr>
              <a:t>Vitality		0.49		0.64			0.56		0.11</a:t>
            </a:r>
          </a:p>
          <a:p>
            <a:pPr>
              <a:spcBef>
                <a:spcPts val="600"/>
              </a:spcBef>
            </a:pPr>
            <a:r>
              <a:rPr lang="en-AU" sz="2200" dirty="0">
                <a:solidFill>
                  <a:schemeClr val="accent1">
                    <a:lumMod val="75000"/>
                  </a:schemeClr>
                </a:solidFill>
                <a:cs typeface="Georgia"/>
                <a:sym typeface="Wingdings" panose="05000000000000000000" pitchFamily="2" charset="2"/>
              </a:rPr>
              <a:t>Depression	0.34		0.32			0.40		0.09	</a:t>
            </a:r>
          </a:p>
          <a:p>
            <a:pPr>
              <a:spcBef>
                <a:spcPts val="600"/>
              </a:spcBef>
            </a:pPr>
            <a:r>
              <a:rPr lang="en-AU" sz="2200" dirty="0">
                <a:solidFill>
                  <a:schemeClr val="accent1">
                    <a:lumMod val="75000"/>
                  </a:schemeClr>
                </a:solidFill>
                <a:cs typeface="Georgia"/>
                <a:sym typeface="Wingdings" panose="05000000000000000000" pitchFamily="2" charset="2"/>
              </a:rPr>
              <a:t>Anxiety	0.39		0.41			0.33		0.05</a:t>
            </a:r>
          </a:p>
          <a:p>
            <a:pPr>
              <a:spcBef>
                <a:spcPts val="600"/>
              </a:spcBef>
            </a:pPr>
            <a:r>
              <a:rPr lang="en-AU" sz="2200" dirty="0">
                <a:solidFill>
                  <a:schemeClr val="accent1">
                    <a:lumMod val="75000"/>
                  </a:schemeClr>
                </a:solidFill>
                <a:cs typeface="Georgia"/>
                <a:sym typeface="Wingdings" panose="05000000000000000000" pitchFamily="2" charset="2"/>
              </a:rPr>
              <a:t>Stress		0.57		0.38			0.45		0.13</a:t>
            </a:r>
          </a:p>
          <a:p>
            <a:pPr>
              <a:spcBef>
                <a:spcPts val="600"/>
              </a:spcBef>
            </a:pPr>
            <a:r>
              <a:rPr lang="en-AU" sz="2200" dirty="0">
                <a:solidFill>
                  <a:schemeClr val="accent1">
                    <a:lumMod val="75000"/>
                  </a:schemeClr>
                </a:solidFill>
              </a:rPr>
              <a:t>Life </a:t>
            </a:r>
            <a:r>
              <a:rPr lang="en-AU" sz="2200" dirty="0" err="1">
                <a:solidFill>
                  <a:schemeClr val="accent1">
                    <a:lumMod val="75000"/>
                  </a:schemeClr>
                </a:solidFill>
              </a:rPr>
              <a:t>Satis</a:t>
            </a:r>
            <a:r>
              <a:rPr lang="en-AU" sz="2200" dirty="0">
                <a:solidFill>
                  <a:schemeClr val="accent1">
                    <a:lumMod val="75000"/>
                  </a:schemeClr>
                </a:solidFill>
              </a:rPr>
              <a:t>.	0.33		0.34			0.32		0.14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76E3171-B74C-445C-89AD-0B40BC39547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003561" y="-264415"/>
            <a:ext cx="4417949" cy="29909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9606286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68612" y="-55517"/>
            <a:ext cx="8543925" cy="901475"/>
          </a:xfrm>
        </p:spPr>
        <p:txBody>
          <a:bodyPr>
            <a:normAutofit fontScale="90000"/>
          </a:bodyPr>
          <a:lstStyle/>
          <a:p>
            <a:r>
              <a:rPr lang="en-AU" sz="3600" dirty="0">
                <a:cs typeface="Georgia"/>
              </a:rPr>
              <a:t>Methodology</a:t>
            </a:r>
            <a:br>
              <a:rPr lang="en-AU" sz="3600" dirty="0">
                <a:cs typeface="Georgia"/>
              </a:rPr>
            </a:br>
            <a:r>
              <a:rPr lang="en-AU" sz="2800" dirty="0">
                <a:solidFill>
                  <a:schemeClr val="accent1">
                    <a:lumMod val="50000"/>
                  </a:schemeClr>
                </a:solidFill>
                <a:cs typeface="Georgia"/>
              </a:rPr>
              <a:t>Measurement </a:t>
            </a:r>
            <a:endParaRPr lang="en-US" sz="28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" name="Shape 553"/>
          <p:cNvSpPr/>
          <p:nvPr/>
        </p:nvSpPr>
        <p:spPr>
          <a:xfrm>
            <a:off x="165542" y="1458427"/>
            <a:ext cx="9413356" cy="299090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22352" tIns="22352" rIns="22352" bIns="22352">
            <a:normAutofit/>
          </a:bodyPr>
          <a:lstStyle/>
          <a:p>
            <a:pPr marL="12294" algn="just" defTabSz="201168">
              <a:lnSpc>
                <a:spcPct val="120000"/>
              </a:lnSpc>
              <a:defRPr sz="7200">
                <a:latin typeface="Helvetica Neue Bold Condensed"/>
                <a:ea typeface="Helvetica Neue Bold Condensed"/>
                <a:cs typeface="Helvetica Neue Bold Condensed"/>
                <a:sym typeface="Helvetica Neue Bold Condensed"/>
              </a:defRPr>
            </a:pPr>
            <a:endParaRPr lang="en-AU" sz="2800" dirty="0">
              <a:latin typeface="Helvetica Neue Bold Condensed"/>
              <a:ea typeface="Helvetica Neue Bold Condensed"/>
              <a:cs typeface="Helvetica Neue Bold Condensed"/>
            </a:endParaRPr>
          </a:p>
        </p:txBody>
      </p:sp>
      <p:sp>
        <p:nvSpPr>
          <p:cNvPr id="6" name="Shape 559"/>
          <p:cNvSpPr/>
          <p:nvPr/>
        </p:nvSpPr>
        <p:spPr>
          <a:xfrm>
            <a:off x="20989" y="4676723"/>
            <a:ext cx="9885011" cy="13704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22352" tIns="22352" rIns="22352" bIns="22352">
            <a:normAutofit/>
          </a:bodyPr>
          <a:lstStyle/>
          <a:p>
            <a:pPr marL="4917" lvl="2" indent="80467" algn="l" defTabSz="80467">
              <a:lnSpc>
                <a:spcPct val="120000"/>
              </a:lnSpc>
              <a:defRPr sz="2880">
                <a:latin typeface="Helvetica Neue Bold Condensed"/>
                <a:ea typeface="Helvetica Neue Bold Condensed"/>
                <a:cs typeface="Helvetica Neue Bold Condensed"/>
                <a:sym typeface="Helvetica Neue Bold Condensed"/>
              </a:defRPr>
            </a:pPr>
            <a:endParaRPr sz="1200" dirty="0"/>
          </a:p>
          <a:p>
            <a:pPr marL="4917" algn="l" defTabSz="80467">
              <a:lnSpc>
                <a:spcPct val="120000"/>
              </a:lnSpc>
              <a:defRPr sz="2880">
                <a:latin typeface="Helvetica Neue Bold Condensed"/>
                <a:ea typeface="Helvetica Neue Bold Condensed"/>
                <a:cs typeface="Helvetica Neue Bold Condensed"/>
                <a:sym typeface="Helvetica Neue Bold Condensed"/>
              </a:defRPr>
            </a:pPr>
            <a:endParaRPr sz="12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B3B99BC-365E-41FF-BB6B-0AD47126DEE4}"/>
              </a:ext>
            </a:extLst>
          </p:cNvPr>
          <p:cNvSpPr txBox="1"/>
          <p:nvPr/>
        </p:nvSpPr>
        <p:spPr>
          <a:xfrm>
            <a:off x="165542" y="702170"/>
            <a:ext cx="6260763" cy="62632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800"/>
              </a:spcBef>
            </a:pPr>
            <a:r>
              <a:rPr lang="en-AU" sz="2400" b="1" dirty="0">
                <a:solidFill>
                  <a:schemeClr val="accent1">
                    <a:lumMod val="75000"/>
                  </a:schemeClr>
                </a:solidFill>
                <a:latin typeface="Georgia"/>
                <a:cs typeface="Georgia"/>
                <a:sym typeface="Wingdings" panose="05000000000000000000" pitchFamily="2" charset="2"/>
              </a:rPr>
              <a:t>Mental wellbeing</a:t>
            </a:r>
          </a:p>
          <a:p>
            <a:pPr marL="342900" indent="-342900">
              <a:spcBef>
                <a:spcPts val="1200"/>
              </a:spcBef>
              <a:buFont typeface="Wingdings" panose="05000000000000000000" pitchFamily="2" charset="2"/>
              <a:buChar char="§"/>
            </a:pPr>
            <a:r>
              <a:rPr lang="en-AU" sz="2300" dirty="0">
                <a:solidFill>
                  <a:schemeClr val="accent1">
                    <a:lumMod val="75000"/>
                  </a:schemeClr>
                </a:solidFill>
                <a:latin typeface="Georgia"/>
                <a:cs typeface="Georgia"/>
                <a:sym typeface="Wingdings" panose="05000000000000000000" pitchFamily="2" charset="2"/>
              </a:rPr>
              <a:t>36-Item Short Form Survey (SF-36)</a:t>
            </a:r>
          </a:p>
          <a:p>
            <a:pPr marL="342900" indent="-342900">
              <a:spcBef>
                <a:spcPts val="1200"/>
              </a:spcBef>
              <a:buFont typeface="Wingdings" panose="05000000000000000000" pitchFamily="2" charset="2"/>
              <a:buChar char="§"/>
            </a:pPr>
            <a:r>
              <a:rPr lang="en-AU" sz="2300" dirty="0">
                <a:solidFill>
                  <a:schemeClr val="accent1">
                    <a:lumMod val="75000"/>
                  </a:schemeClr>
                </a:solidFill>
                <a:latin typeface="Georgia"/>
                <a:cs typeface="Georgia"/>
                <a:sym typeface="Wingdings" panose="05000000000000000000" pitchFamily="2" charset="2"/>
              </a:rPr>
              <a:t>Depression Anxiety and Stress Scales (DASS-21)</a:t>
            </a:r>
          </a:p>
          <a:p>
            <a:pPr marL="342900" indent="-342900">
              <a:spcBef>
                <a:spcPts val="1200"/>
              </a:spcBef>
              <a:buFont typeface="Wingdings" panose="05000000000000000000" pitchFamily="2" charset="2"/>
              <a:buChar char="§"/>
            </a:pPr>
            <a:r>
              <a:rPr lang="en-AU" sz="2300" dirty="0">
                <a:solidFill>
                  <a:schemeClr val="accent1">
                    <a:lumMod val="75000"/>
                  </a:schemeClr>
                </a:solidFill>
                <a:latin typeface="Georgia"/>
                <a:cs typeface="Georgia"/>
                <a:sym typeface="Wingdings" panose="05000000000000000000" pitchFamily="2" charset="2"/>
              </a:rPr>
              <a:t>Satisfaction With Life Scale</a:t>
            </a:r>
          </a:p>
          <a:p>
            <a:pPr marL="342900" indent="-342900">
              <a:spcBef>
                <a:spcPts val="1200"/>
              </a:spcBef>
              <a:buFont typeface="Wingdings" panose="05000000000000000000" pitchFamily="2" charset="2"/>
              <a:buChar char="§"/>
            </a:pPr>
            <a:r>
              <a:rPr lang="en-AU" sz="2300" dirty="0">
                <a:solidFill>
                  <a:schemeClr val="accent1">
                    <a:lumMod val="75000"/>
                  </a:schemeClr>
                </a:solidFill>
                <a:latin typeface="Georgia"/>
                <a:cs typeface="Georgia"/>
                <a:sym typeface="Wingdings" panose="05000000000000000000" pitchFamily="2" charset="2"/>
              </a:rPr>
              <a:t>Flourishing Scale</a:t>
            </a:r>
          </a:p>
          <a:p>
            <a:pPr>
              <a:spcBef>
                <a:spcPts val="1200"/>
              </a:spcBef>
            </a:pPr>
            <a:r>
              <a:rPr lang="en-AU" sz="2300" b="1" dirty="0">
                <a:solidFill>
                  <a:schemeClr val="accent1">
                    <a:lumMod val="75000"/>
                  </a:schemeClr>
                </a:solidFill>
                <a:latin typeface="Georgia"/>
                <a:cs typeface="Georgia"/>
                <a:sym typeface="Wingdings" panose="05000000000000000000" pitchFamily="2" charset="2"/>
              </a:rPr>
              <a:t>Measurement domains:</a:t>
            </a:r>
          </a:p>
          <a:p>
            <a:pPr marL="342900" indent="-342900"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en-AU" sz="2200" dirty="0">
                <a:solidFill>
                  <a:schemeClr val="accent1">
                    <a:lumMod val="75000"/>
                  </a:schemeClr>
                </a:solidFill>
                <a:latin typeface="Georgia"/>
                <a:cs typeface="Georgia"/>
                <a:sym typeface="Wingdings" panose="05000000000000000000" pitchFamily="2" charset="2"/>
              </a:rPr>
              <a:t>Mental health		SF-36</a:t>
            </a:r>
          </a:p>
          <a:p>
            <a:pPr marL="342900" indent="-342900"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en-AU" sz="2200" dirty="0">
                <a:solidFill>
                  <a:schemeClr val="accent1">
                    <a:lumMod val="75000"/>
                  </a:schemeClr>
                </a:solidFill>
                <a:latin typeface="Georgia"/>
                <a:cs typeface="Georgia"/>
                <a:sym typeface="Wingdings" panose="05000000000000000000" pitchFamily="2" charset="2"/>
              </a:rPr>
              <a:t>Vitality			SF-36</a:t>
            </a:r>
          </a:p>
          <a:p>
            <a:pPr marL="342900" indent="-342900"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en-AU" sz="2200" dirty="0">
                <a:solidFill>
                  <a:schemeClr val="accent1">
                    <a:lumMod val="75000"/>
                  </a:schemeClr>
                </a:solidFill>
                <a:latin typeface="Georgia"/>
                <a:cs typeface="Georgia"/>
                <a:sym typeface="Wingdings" panose="05000000000000000000" pitchFamily="2" charset="2"/>
              </a:rPr>
              <a:t>Depression			DASS-21</a:t>
            </a:r>
          </a:p>
          <a:p>
            <a:pPr marL="342900" indent="-342900"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en-AU" sz="2200" dirty="0">
                <a:solidFill>
                  <a:schemeClr val="accent1">
                    <a:lumMod val="75000"/>
                  </a:schemeClr>
                </a:solidFill>
                <a:latin typeface="Georgia"/>
                <a:cs typeface="Georgia"/>
                <a:sym typeface="Wingdings" panose="05000000000000000000" pitchFamily="2" charset="2"/>
              </a:rPr>
              <a:t>Anxiety 			DASS-21</a:t>
            </a:r>
          </a:p>
          <a:p>
            <a:pPr marL="342900" indent="-342900"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en-AU" sz="2200" dirty="0">
                <a:solidFill>
                  <a:schemeClr val="accent1">
                    <a:lumMod val="75000"/>
                  </a:schemeClr>
                </a:solidFill>
                <a:latin typeface="Georgia"/>
                <a:cs typeface="Georgia"/>
                <a:sym typeface="Wingdings" panose="05000000000000000000" pitchFamily="2" charset="2"/>
              </a:rPr>
              <a:t>Stress			DASS-21</a:t>
            </a:r>
          </a:p>
          <a:p>
            <a:pPr marL="342900" indent="-342900"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en-AU" sz="2200" dirty="0">
                <a:solidFill>
                  <a:schemeClr val="accent1">
                    <a:lumMod val="75000"/>
                  </a:schemeClr>
                </a:solidFill>
                <a:latin typeface="Georgia"/>
                <a:cs typeface="Georgia"/>
                <a:sym typeface="Wingdings" panose="05000000000000000000" pitchFamily="2" charset="2"/>
              </a:rPr>
              <a:t>Satisfaction with Life	Diener (1985)</a:t>
            </a:r>
          </a:p>
          <a:p>
            <a:pPr marL="342900" indent="-342900"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en-AU" sz="2200" dirty="0">
                <a:solidFill>
                  <a:schemeClr val="accent1">
                    <a:lumMod val="75000"/>
                  </a:schemeClr>
                </a:solidFill>
                <a:latin typeface="Georgia"/>
                <a:cs typeface="Georgia"/>
                <a:sym typeface="Wingdings" panose="05000000000000000000" pitchFamily="2" charset="2"/>
              </a:rPr>
              <a:t>Flourishing			Diener (2010)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52411BB-2956-4CD2-A54B-F2845FB259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4121" y="1323976"/>
            <a:ext cx="5487981" cy="3796344"/>
          </a:xfrm>
          <a:prstGeom prst="rect">
            <a:avLst/>
          </a:prstGeom>
          <a:solidFill>
            <a:schemeClr val="bg1">
              <a:alpha val="1000"/>
            </a:schemeClr>
          </a:solidFill>
        </p:spPr>
      </p:pic>
      <p:sp>
        <p:nvSpPr>
          <p:cNvPr id="3" name="Oval 2">
            <a:extLst>
              <a:ext uri="{FF2B5EF4-FFF2-40B4-BE49-F238E27FC236}">
                <a16:creationId xmlns:a16="http://schemas.microsoft.com/office/drawing/2014/main" id="{8ED41B36-7A7D-4BB1-B657-640AE2A53D89}"/>
              </a:ext>
            </a:extLst>
          </p:cNvPr>
          <p:cNvSpPr/>
          <p:nvPr/>
        </p:nvSpPr>
        <p:spPr>
          <a:xfrm>
            <a:off x="5477408" y="1161965"/>
            <a:ext cx="1536492" cy="786984"/>
          </a:xfrm>
          <a:prstGeom prst="ellipse">
            <a:avLst/>
          </a:prstGeom>
          <a:solidFill>
            <a:srgbClr val="FFFF00">
              <a:alpha val="32000"/>
            </a:srgbClr>
          </a:solidFill>
          <a:ln w="38100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0" name="Picture 9" descr="avondale and lrc logo">
            <a:extLst>
              <a:ext uri="{FF2B5EF4-FFF2-40B4-BE49-F238E27FC236}">
                <a16:creationId xmlns:a16="http://schemas.microsoft.com/office/drawing/2014/main" id="{78A2CFDB-51A7-48A9-BF02-015E9BA42842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72474" y="6343650"/>
            <a:ext cx="1464963" cy="456823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Oval 8">
            <a:extLst>
              <a:ext uri="{FF2B5EF4-FFF2-40B4-BE49-F238E27FC236}">
                <a16:creationId xmlns:a16="http://schemas.microsoft.com/office/drawing/2014/main" id="{8F1D1F1E-15B3-485A-A727-11B656B8B6C7}"/>
              </a:ext>
            </a:extLst>
          </p:cNvPr>
          <p:cNvSpPr/>
          <p:nvPr/>
        </p:nvSpPr>
        <p:spPr>
          <a:xfrm>
            <a:off x="7064595" y="2467982"/>
            <a:ext cx="504825" cy="442929"/>
          </a:xfrm>
          <a:prstGeom prst="ellipse">
            <a:avLst/>
          </a:prstGeom>
          <a:solidFill>
            <a:srgbClr val="1CD2C5"/>
          </a:solidFill>
          <a:ln>
            <a:solidFill>
              <a:srgbClr val="1CD2C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145135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27102" y="148805"/>
            <a:ext cx="8543925" cy="901475"/>
          </a:xfrm>
        </p:spPr>
        <p:txBody>
          <a:bodyPr>
            <a:normAutofit fontScale="90000"/>
          </a:bodyPr>
          <a:lstStyle/>
          <a:p>
            <a:r>
              <a:rPr lang="en-AU" sz="3600" dirty="0">
                <a:cs typeface="Georgia"/>
              </a:rPr>
              <a:t>Results</a:t>
            </a:r>
            <a:br>
              <a:rPr lang="en-AU" sz="3600" dirty="0">
                <a:cs typeface="Georgia"/>
              </a:rPr>
            </a:br>
            <a:r>
              <a:rPr lang="en-AU" sz="2800" dirty="0">
                <a:solidFill>
                  <a:schemeClr val="accent1">
                    <a:lumMod val="50000"/>
                  </a:schemeClr>
                </a:solidFill>
                <a:cs typeface="Georgia"/>
              </a:rPr>
              <a:t>Within &amp; Between Group</a:t>
            </a:r>
            <a:endParaRPr lang="en-US" sz="28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" name="Shape 553"/>
          <p:cNvSpPr/>
          <p:nvPr/>
        </p:nvSpPr>
        <p:spPr>
          <a:xfrm>
            <a:off x="165542" y="1458427"/>
            <a:ext cx="9413356" cy="299090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22352" tIns="22352" rIns="22352" bIns="22352">
            <a:normAutofit/>
          </a:bodyPr>
          <a:lstStyle/>
          <a:p>
            <a:pPr marL="12294" algn="just" defTabSz="201168">
              <a:lnSpc>
                <a:spcPct val="120000"/>
              </a:lnSpc>
              <a:defRPr sz="7200">
                <a:latin typeface="Helvetica Neue Bold Condensed"/>
                <a:ea typeface="Helvetica Neue Bold Condensed"/>
                <a:cs typeface="Helvetica Neue Bold Condensed"/>
                <a:sym typeface="Helvetica Neue Bold Condensed"/>
              </a:defRPr>
            </a:pPr>
            <a:endParaRPr lang="en-AU" sz="2800" dirty="0">
              <a:latin typeface="Helvetica Neue Bold Condensed"/>
              <a:ea typeface="Helvetica Neue Bold Condensed"/>
              <a:cs typeface="Helvetica Neue Bold Condensed"/>
            </a:endParaRPr>
          </a:p>
        </p:txBody>
      </p:sp>
      <p:sp>
        <p:nvSpPr>
          <p:cNvPr id="6" name="Shape 559"/>
          <p:cNvSpPr/>
          <p:nvPr/>
        </p:nvSpPr>
        <p:spPr>
          <a:xfrm>
            <a:off x="20989" y="4676723"/>
            <a:ext cx="9885011" cy="13704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22352" tIns="22352" rIns="22352" bIns="22352">
            <a:normAutofit/>
          </a:bodyPr>
          <a:lstStyle/>
          <a:p>
            <a:pPr marL="4917" lvl="2" indent="80467" algn="l" defTabSz="80467">
              <a:lnSpc>
                <a:spcPct val="120000"/>
              </a:lnSpc>
              <a:defRPr sz="2880">
                <a:latin typeface="Helvetica Neue Bold Condensed"/>
                <a:ea typeface="Helvetica Neue Bold Condensed"/>
                <a:cs typeface="Helvetica Neue Bold Condensed"/>
                <a:sym typeface="Helvetica Neue Bold Condensed"/>
              </a:defRPr>
            </a:pPr>
            <a:endParaRPr sz="1200" dirty="0"/>
          </a:p>
          <a:p>
            <a:pPr marL="4917" algn="l" defTabSz="80467">
              <a:lnSpc>
                <a:spcPct val="120000"/>
              </a:lnSpc>
              <a:defRPr sz="2880">
                <a:latin typeface="Helvetica Neue Bold Condensed"/>
                <a:ea typeface="Helvetica Neue Bold Condensed"/>
                <a:cs typeface="Helvetica Neue Bold Condensed"/>
                <a:sym typeface="Helvetica Neue Bold Condensed"/>
              </a:defRPr>
            </a:pPr>
            <a:endParaRPr sz="12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B3B99BC-365E-41FF-BB6B-0AD47126DEE4}"/>
              </a:ext>
            </a:extLst>
          </p:cNvPr>
          <p:cNvSpPr txBox="1"/>
          <p:nvPr/>
        </p:nvSpPr>
        <p:spPr>
          <a:xfrm>
            <a:off x="327102" y="1112445"/>
            <a:ext cx="9094216" cy="5447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800"/>
              </a:spcBef>
            </a:pPr>
            <a:r>
              <a:rPr lang="en-AU" sz="2400" b="1" dirty="0">
                <a:solidFill>
                  <a:schemeClr val="accent1">
                    <a:lumMod val="75000"/>
                  </a:schemeClr>
                </a:solidFill>
                <a:latin typeface="Georgia"/>
                <a:cs typeface="Georgia"/>
                <a:sym typeface="Wingdings" panose="05000000000000000000" pitchFamily="2" charset="2"/>
              </a:rPr>
              <a:t>Within Group</a:t>
            </a:r>
          </a:p>
          <a:p>
            <a:pPr marL="342900" indent="-342900">
              <a:spcBef>
                <a:spcPts val="1200"/>
              </a:spcBef>
              <a:buFont typeface="Wingdings" panose="05000000000000000000" pitchFamily="2" charset="2"/>
              <a:buChar char="§"/>
            </a:pPr>
            <a:r>
              <a:rPr lang="en-AU" sz="2300" dirty="0">
                <a:solidFill>
                  <a:schemeClr val="accent1">
                    <a:lumMod val="75000"/>
                  </a:schemeClr>
                </a:solidFill>
                <a:latin typeface="Georgia"/>
                <a:cs typeface="Georgia"/>
                <a:sym typeface="Wingdings" panose="05000000000000000000" pitchFamily="2" charset="2"/>
              </a:rPr>
              <a:t>Significant improvements for every outcome measure (p&lt;0.001)</a:t>
            </a:r>
          </a:p>
          <a:p>
            <a:pPr>
              <a:spcBef>
                <a:spcPts val="1200"/>
              </a:spcBef>
            </a:pPr>
            <a:r>
              <a:rPr lang="en-AU" sz="2400" b="1" dirty="0">
                <a:solidFill>
                  <a:schemeClr val="accent1">
                    <a:lumMod val="75000"/>
                  </a:schemeClr>
                </a:solidFill>
                <a:latin typeface="Georgia"/>
                <a:cs typeface="Georgia"/>
                <a:sym typeface="Wingdings" panose="05000000000000000000" pitchFamily="2" charset="2"/>
              </a:rPr>
              <a:t>Between Group</a:t>
            </a:r>
          </a:p>
          <a:p>
            <a:pPr marL="342900" indent="-342900">
              <a:spcBef>
                <a:spcPts val="1200"/>
              </a:spcBef>
              <a:buFont typeface="Wingdings" panose="05000000000000000000" pitchFamily="2" charset="2"/>
              <a:buChar char="§"/>
            </a:pPr>
            <a:r>
              <a:rPr lang="en-AU" sz="2300" dirty="0">
                <a:solidFill>
                  <a:schemeClr val="accent1">
                    <a:lumMod val="75000"/>
                  </a:schemeClr>
                </a:solidFill>
                <a:latin typeface="Georgia"/>
                <a:cs typeface="Georgia"/>
                <a:sym typeface="Wingdings" panose="05000000000000000000" pitchFamily="2" charset="2"/>
              </a:rPr>
              <a:t>No significant between group differences in outcomes</a:t>
            </a:r>
          </a:p>
          <a:p>
            <a:pPr marL="342900" indent="-3429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AU" sz="2200" dirty="0">
                <a:solidFill>
                  <a:schemeClr val="accent1">
                    <a:lumMod val="75000"/>
                  </a:schemeClr>
                </a:solidFill>
                <a:latin typeface="Georgia"/>
                <a:cs typeface="Georgia"/>
                <a:sym typeface="Wingdings" panose="05000000000000000000" pitchFamily="2" charset="2"/>
              </a:rPr>
              <a:t>Mental health		(p=0.77)</a:t>
            </a:r>
          </a:p>
          <a:p>
            <a:pPr marL="342900" indent="-3429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AU" sz="2200" dirty="0">
                <a:solidFill>
                  <a:schemeClr val="accent1">
                    <a:lumMod val="75000"/>
                  </a:schemeClr>
                </a:solidFill>
                <a:latin typeface="Georgia"/>
                <a:cs typeface="Georgia"/>
                <a:sym typeface="Wingdings" panose="05000000000000000000" pitchFamily="2" charset="2"/>
              </a:rPr>
              <a:t>Vitality			(p=0.65)</a:t>
            </a:r>
          </a:p>
          <a:p>
            <a:pPr marL="342900" indent="-3429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AU" sz="2200" dirty="0">
                <a:solidFill>
                  <a:schemeClr val="accent1">
                    <a:lumMod val="75000"/>
                  </a:schemeClr>
                </a:solidFill>
                <a:latin typeface="Georgia"/>
                <a:cs typeface="Georgia"/>
                <a:sym typeface="Wingdings" panose="05000000000000000000" pitchFamily="2" charset="2"/>
              </a:rPr>
              <a:t>Depression			(p=0.93)</a:t>
            </a:r>
          </a:p>
          <a:p>
            <a:pPr marL="342900" indent="-3429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AU" sz="2200" dirty="0">
                <a:solidFill>
                  <a:schemeClr val="accent1">
                    <a:lumMod val="75000"/>
                  </a:schemeClr>
                </a:solidFill>
                <a:latin typeface="Georgia"/>
                <a:cs typeface="Georgia"/>
                <a:sym typeface="Wingdings" panose="05000000000000000000" pitchFamily="2" charset="2"/>
              </a:rPr>
              <a:t>Anxiety 			(p=0.25)</a:t>
            </a:r>
          </a:p>
          <a:p>
            <a:pPr marL="342900" indent="-3429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AU" sz="2200" dirty="0">
                <a:solidFill>
                  <a:schemeClr val="accent1">
                    <a:lumMod val="75000"/>
                  </a:schemeClr>
                </a:solidFill>
                <a:latin typeface="Georgia"/>
                <a:cs typeface="Georgia"/>
                <a:sym typeface="Wingdings" panose="05000000000000000000" pitchFamily="2" charset="2"/>
              </a:rPr>
              <a:t>Stress			(p=0.57)</a:t>
            </a:r>
          </a:p>
          <a:p>
            <a:pPr marL="342900" indent="-3429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AU" sz="2200" dirty="0">
                <a:solidFill>
                  <a:schemeClr val="accent1">
                    <a:lumMod val="75000"/>
                  </a:schemeClr>
                </a:solidFill>
                <a:latin typeface="Georgia"/>
                <a:cs typeface="Georgia"/>
                <a:sym typeface="Wingdings" panose="05000000000000000000" pitchFamily="2" charset="2"/>
              </a:rPr>
              <a:t>Satisfaction with Life	(p=0.65)</a:t>
            </a:r>
          </a:p>
          <a:p>
            <a:pPr marL="342900" indent="-3429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AU" sz="2200" dirty="0">
                <a:solidFill>
                  <a:schemeClr val="accent1">
                    <a:lumMod val="75000"/>
                  </a:schemeClr>
                </a:solidFill>
                <a:latin typeface="Georgia"/>
                <a:cs typeface="Georgia"/>
                <a:sym typeface="Wingdings" panose="05000000000000000000" pitchFamily="2" charset="2"/>
              </a:rPr>
              <a:t>Flourishing			(p=0.99)</a:t>
            </a:r>
          </a:p>
        </p:txBody>
      </p:sp>
      <p:pic>
        <p:nvPicPr>
          <p:cNvPr id="10" name="Picture 9" descr="avondale and lrc logo">
            <a:extLst>
              <a:ext uri="{FF2B5EF4-FFF2-40B4-BE49-F238E27FC236}">
                <a16:creationId xmlns:a16="http://schemas.microsoft.com/office/drawing/2014/main" id="{78A2CFDB-51A7-48A9-BF02-015E9BA42842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72474" y="6274575"/>
            <a:ext cx="1464963" cy="52589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DD5FA2FE-0C35-4C9B-BDFE-430EF8CAFCD1}"/>
              </a:ext>
            </a:extLst>
          </p:cNvPr>
          <p:cNvSpPr/>
          <p:nvPr/>
        </p:nvSpPr>
        <p:spPr>
          <a:xfrm>
            <a:off x="5781675" y="3429000"/>
            <a:ext cx="3609610" cy="2524125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2800" dirty="0">
                <a:solidFill>
                  <a:schemeClr val="accent1">
                    <a:lumMod val="75000"/>
                  </a:schemeClr>
                </a:solidFill>
              </a:rPr>
              <a:t>Improvements were made in every group, </a:t>
            </a:r>
            <a:r>
              <a:rPr lang="en-AU" sz="2800" i="1" dirty="0">
                <a:solidFill>
                  <a:schemeClr val="accent1">
                    <a:lumMod val="75000"/>
                  </a:schemeClr>
                </a:solidFill>
              </a:rPr>
              <a:t>irrespective of human support</a:t>
            </a:r>
            <a:endParaRPr lang="en-GB" sz="2800" i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6979337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94EA0CC2-81E6-4855-873D-7D7CC020758A}"/>
              </a:ext>
            </a:extLst>
          </p:cNvPr>
          <p:cNvSpPr/>
          <p:nvPr/>
        </p:nvSpPr>
        <p:spPr>
          <a:xfrm>
            <a:off x="327102" y="4153702"/>
            <a:ext cx="7891164" cy="2416506"/>
          </a:xfrm>
          <a:prstGeom prst="roundRect">
            <a:avLst/>
          </a:prstGeom>
          <a:solidFill>
            <a:schemeClr val="accent4">
              <a:lumMod val="20000"/>
              <a:lumOff val="80000"/>
              <a:alpha val="5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27102" y="148805"/>
            <a:ext cx="8543925" cy="901475"/>
          </a:xfrm>
        </p:spPr>
        <p:txBody>
          <a:bodyPr>
            <a:normAutofit fontScale="90000"/>
          </a:bodyPr>
          <a:lstStyle/>
          <a:p>
            <a:r>
              <a:rPr lang="en-AU" sz="3600" dirty="0">
                <a:cs typeface="Georgia"/>
              </a:rPr>
              <a:t>Results – Focus on Online Group Discussion</a:t>
            </a:r>
            <a:br>
              <a:rPr lang="en-AU" sz="3600" dirty="0">
                <a:cs typeface="Georgia"/>
              </a:rPr>
            </a:br>
            <a:r>
              <a:rPr lang="en-AU" sz="2800" dirty="0">
                <a:solidFill>
                  <a:schemeClr val="accent1">
                    <a:lumMod val="50000"/>
                  </a:schemeClr>
                </a:solidFill>
                <a:cs typeface="Georgia"/>
              </a:rPr>
              <a:t>Stratification</a:t>
            </a:r>
            <a:endParaRPr lang="en-US" sz="28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" name="Shape 553"/>
          <p:cNvSpPr/>
          <p:nvPr/>
        </p:nvSpPr>
        <p:spPr>
          <a:xfrm>
            <a:off x="165542" y="1458427"/>
            <a:ext cx="9413356" cy="299090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22352" tIns="22352" rIns="22352" bIns="22352">
            <a:normAutofit/>
          </a:bodyPr>
          <a:lstStyle/>
          <a:p>
            <a:pPr marL="12294" algn="just" defTabSz="201168">
              <a:lnSpc>
                <a:spcPct val="120000"/>
              </a:lnSpc>
              <a:defRPr sz="7200">
                <a:latin typeface="Helvetica Neue Bold Condensed"/>
                <a:ea typeface="Helvetica Neue Bold Condensed"/>
                <a:cs typeface="Helvetica Neue Bold Condensed"/>
                <a:sym typeface="Helvetica Neue Bold Condensed"/>
              </a:defRPr>
            </a:pPr>
            <a:endParaRPr lang="en-AU" sz="2800" dirty="0">
              <a:latin typeface="Helvetica Neue Bold Condensed"/>
              <a:ea typeface="Helvetica Neue Bold Condensed"/>
              <a:cs typeface="Helvetica Neue Bold Condensed"/>
            </a:endParaRPr>
          </a:p>
        </p:txBody>
      </p:sp>
      <p:sp>
        <p:nvSpPr>
          <p:cNvPr id="6" name="Shape 559"/>
          <p:cNvSpPr/>
          <p:nvPr/>
        </p:nvSpPr>
        <p:spPr>
          <a:xfrm>
            <a:off x="20989" y="4676723"/>
            <a:ext cx="9885011" cy="13704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22352" tIns="22352" rIns="22352" bIns="22352">
            <a:normAutofit/>
          </a:bodyPr>
          <a:lstStyle/>
          <a:p>
            <a:pPr marL="4917" lvl="2" indent="80467" algn="l" defTabSz="80467">
              <a:lnSpc>
                <a:spcPct val="120000"/>
              </a:lnSpc>
              <a:defRPr sz="2880">
                <a:latin typeface="Helvetica Neue Bold Condensed"/>
                <a:ea typeface="Helvetica Neue Bold Condensed"/>
                <a:cs typeface="Helvetica Neue Bold Condensed"/>
                <a:sym typeface="Helvetica Neue Bold Condensed"/>
              </a:defRPr>
            </a:pPr>
            <a:endParaRPr sz="1200" dirty="0"/>
          </a:p>
          <a:p>
            <a:pPr marL="4917" algn="l" defTabSz="80467">
              <a:lnSpc>
                <a:spcPct val="120000"/>
              </a:lnSpc>
              <a:defRPr sz="2880">
                <a:latin typeface="Helvetica Neue Bold Condensed"/>
                <a:ea typeface="Helvetica Neue Bold Condensed"/>
                <a:cs typeface="Helvetica Neue Bold Condensed"/>
                <a:sym typeface="Helvetica Neue Bold Condensed"/>
              </a:defRPr>
            </a:pPr>
            <a:endParaRPr sz="12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B3B99BC-365E-41FF-BB6B-0AD47126DEE4}"/>
              </a:ext>
            </a:extLst>
          </p:cNvPr>
          <p:cNvSpPr txBox="1"/>
          <p:nvPr/>
        </p:nvSpPr>
        <p:spPr>
          <a:xfrm>
            <a:off x="475819" y="1093970"/>
            <a:ext cx="8395208" cy="54938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800"/>
              </a:spcBef>
            </a:pPr>
            <a:r>
              <a:rPr lang="en-AU" sz="2400" b="1" dirty="0">
                <a:solidFill>
                  <a:schemeClr val="accent1">
                    <a:lumMod val="75000"/>
                  </a:schemeClr>
                </a:solidFill>
                <a:latin typeface="Georgia"/>
                <a:cs typeface="Georgia"/>
                <a:sym typeface="Wingdings" panose="05000000000000000000" pitchFamily="2" charset="2"/>
              </a:rPr>
              <a:t>Total OGD Attendance (/10 Zoom meetings)</a:t>
            </a:r>
          </a:p>
          <a:p>
            <a:pPr marL="342900" indent="-342900">
              <a:spcBef>
                <a:spcPts val="1200"/>
              </a:spcBef>
              <a:buFont typeface="Wingdings" panose="05000000000000000000" pitchFamily="2" charset="2"/>
              <a:buChar char="§"/>
            </a:pPr>
            <a:r>
              <a:rPr lang="en-AU" sz="2300" dirty="0">
                <a:solidFill>
                  <a:schemeClr val="accent1">
                    <a:lumMod val="75000"/>
                  </a:schemeClr>
                </a:solidFill>
                <a:cs typeface="Georgia"/>
                <a:sym typeface="Wingdings" panose="05000000000000000000" pitchFamily="2" charset="2"/>
              </a:rPr>
              <a:t>18% - =&gt;7 sessions</a:t>
            </a:r>
          </a:p>
          <a:p>
            <a:pPr marL="342900" indent="-342900">
              <a:spcBef>
                <a:spcPts val="1200"/>
              </a:spcBef>
              <a:buFont typeface="Wingdings" panose="05000000000000000000" pitchFamily="2" charset="2"/>
              <a:buChar char="§"/>
            </a:pPr>
            <a:r>
              <a:rPr lang="en-AU" sz="2300" dirty="0">
                <a:solidFill>
                  <a:schemeClr val="accent1">
                    <a:lumMod val="75000"/>
                  </a:schemeClr>
                </a:solidFill>
                <a:cs typeface="Georgia"/>
                <a:sym typeface="Wingdings" panose="05000000000000000000" pitchFamily="2" charset="2"/>
              </a:rPr>
              <a:t>54% - =1-6 sessions</a:t>
            </a:r>
            <a:endParaRPr lang="en-AU" sz="2300" dirty="0">
              <a:solidFill>
                <a:schemeClr val="accent1">
                  <a:lumMod val="75000"/>
                </a:schemeClr>
              </a:solidFill>
              <a:latin typeface="Georgia"/>
              <a:cs typeface="Georgia"/>
              <a:sym typeface="Wingdings" panose="05000000000000000000" pitchFamily="2" charset="2"/>
            </a:endParaRPr>
          </a:p>
          <a:p>
            <a:pPr marL="342900" indent="-342900">
              <a:spcBef>
                <a:spcPts val="1200"/>
              </a:spcBef>
              <a:buFont typeface="Wingdings" panose="05000000000000000000" pitchFamily="2" charset="2"/>
              <a:buChar char="§"/>
            </a:pPr>
            <a:r>
              <a:rPr lang="en-AU" sz="2300" dirty="0">
                <a:solidFill>
                  <a:schemeClr val="accent1">
                    <a:lumMod val="75000"/>
                  </a:schemeClr>
                </a:solidFill>
                <a:latin typeface="Georgia"/>
                <a:cs typeface="Georgia"/>
                <a:sym typeface="Wingdings" panose="05000000000000000000" pitchFamily="2" charset="2"/>
              </a:rPr>
              <a:t>36% - = 0 sessions</a:t>
            </a:r>
          </a:p>
          <a:p>
            <a:pPr>
              <a:spcBef>
                <a:spcPts val="1200"/>
              </a:spcBef>
            </a:pPr>
            <a:r>
              <a:rPr lang="en-AU" sz="2400" b="1" dirty="0">
                <a:solidFill>
                  <a:schemeClr val="accent1">
                    <a:lumMod val="75000"/>
                  </a:schemeClr>
                </a:solidFill>
                <a:latin typeface="Georgia"/>
                <a:cs typeface="Georgia"/>
                <a:sym typeface="Wingdings" panose="05000000000000000000" pitchFamily="2" charset="2"/>
              </a:rPr>
              <a:t>Stratification</a:t>
            </a:r>
          </a:p>
          <a:p>
            <a:pPr marL="342900" indent="-342900">
              <a:spcBef>
                <a:spcPts val="1200"/>
              </a:spcBef>
              <a:buFont typeface="Wingdings" panose="05000000000000000000" pitchFamily="2" charset="2"/>
              <a:buChar char="§"/>
            </a:pPr>
            <a:r>
              <a:rPr lang="en-AU" sz="2300" dirty="0">
                <a:solidFill>
                  <a:schemeClr val="accent1">
                    <a:lumMod val="75000"/>
                  </a:schemeClr>
                </a:solidFill>
                <a:latin typeface="Georgia"/>
                <a:cs typeface="Georgia"/>
                <a:sym typeface="Wingdings" panose="05000000000000000000" pitchFamily="2" charset="2"/>
              </a:rPr>
              <a:t>Compare =&gt;7 sessions  with  =6&lt; sessions</a:t>
            </a:r>
          </a:p>
          <a:p>
            <a:pPr>
              <a:spcBef>
                <a:spcPts val="1200"/>
              </a:spcBef>
            </a:pPr>
            <a:r>
              <a:rPr lang="en-AU" sz="2300" b="1" dirty="0">
                <a:solidFill>
                  <a:schemeClr val="accent1">
                    <a:lumMod val="75000"/>
                  </a:schemeClr>
                </a:solidFill>
                <a:latin typeface="Georgia"/>
                <a:cs typeface="Georgia"/>
                <a:sym typeface="Wingdings" panose="05000000000000000000" pitchFamily="2" charset="2"/>
              </a:rPr>
              <a:t>Greater Improvements	       P		    Cohen’s D</a:t>
            </a:r>
          </a:p>
          <a:p>
            <a:pPr marL="342900" indent="-3429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AU" sz="2200" dirty="0">
                <a:solidFill>
                  <a:schemeClr val="accent1">
                    <a:lumMod val="75000"/>
                  </a:schemeClr>
                </a:solidFill>
                <a:latin typeface="Georgia"/>
                <a:cs typeface="Georgia"/>
                <a:sym typeface="Wingdings" panose="05000000000000000000" pitchFamily="2" charset="2"/>
              </a:rPr>
              <a:t>Mental health		(P=0.006)		0.71	</a:t>
            </a:r>
          </a:p>
          <a:p>
            <a:pPr marL="342900" indent="-3429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AU" sz="2200" dirty="0">
                <a:solidFill>
                  <a:schemeClr val="accent1">
                    <a:lumMod val="75000"/>
                  </a:schemeClr>
                </a:solidFill>
                <a:latin typeface="Georgia"/>
                <a:cs typeface="Georgia"/>
                <a:sym typeface="Wingdings" panose="05000000000000000000" pitchFamily="2" charset="2"/>
              </a:rPr>
              <a:t>Vitality			(P=0.005)		0.73</a:t>
            </a:r>
          </a:p>
          <a:p>
            <a:pPr marL="342900" indent="-3429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AU" sz="2200" dirty="0">
                <a:solidFill>
                  <a:schemeClr val="accent1">
                    <a:lumMod val="75000"/>
                  </a:schemeClr>
                </a:solidFill>
                <a:latin typeface="Georgia"/>
                <a:cs typeface="Georgia"/>
                <a:sym typeface="Wingdings" panose="05000000000000000000" pitchFamily="2" charset="2"/>
              </a:rPr>
              <a:t>Depression			(P=0.04)		0.54</a:t>
            </a:r>
          </a:p>
          <a:p>
            <a:pPr marL="342900" indent="-342900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AU" sz="2200" dirty="0">
                <a:solidFill>
                  <a:schemeClr val="accent1">
                    <a:lumMod val="75000"/>
                  </a:schemeClr>
                </a:solidFill>
                <a:latin typeface="Georgia"/>
                <a:cs typeface="Georgia"/>
                <a:sym typeface="Wingdings" panose="05000000000000000000" pitchFamily="2" charset="2"/>
              </a:rPr>
              <a:t>Satisfaction with Life	(P=0.046)		0.50</a:t>
            </a:r>
          </a:p>
        </p:txBody>
      </p:sp>
      <p:pic>
        <p:nvPicPr>
          <p:cNvPr id="10" name="Picture 9" descr="avondale and lrc logo">
            <a:extLst>
              <a:ext uri="{FF2B5EF4-FFF2-40B4-BE49-F238E27FC236}">
                <a16:creationId xmlns:a16="http://schemas.microsoft.com/office/drawing/2014/main" id="{78A2CFDB-51A7-48A9-BF02-015E9BA42842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1389" y="6274575"/>
            <a:ext cx="1540382" cy="52589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20164270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vondale and lrc logo">
            <a:extLst>
              <a:ext uri="{FF2B5EF4-FFF2-40B4-BE49-F238E27FC236}">
                <a16:creationId xmlns:a16="http://schemas.microsoft.com/office/drawing/2014/main" id="{55A1F8F8-3AC3-4D5C-818E-BD3D2135C713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91499" y="6274575"/>
            <a:ext cx="1618793" cy="477987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27102" y="151404"/>
            <a:ext cx="8543925" cy="923584"/>
          </a:xfrm>
        </p:spPr>
        <p:txBody>
          <a:bodyPr>
            <a:normAutofit fontScale="90000"/>
          </a:bodyPr>
          <a:lstStyle/>
          <a:p>
            <a:r>
              <a:rPr lang="en-AU" sz="3600" dirty="0">
                <a:cs typeface="Georgia"/>
              </a:rPr>
              <a:t>Conclusions</a:t>
            </a:r>
            <a:br>
              <a:rPr lang="en-AU" sz="3600" dirty="0">
                <a:cs typeface="Georgia"/>
              </a:rPr>
            </a:br>
            <a:endParaRPr lang="en-US" sz="28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" name="Shape 553"/>
          <p:cNvSpPr/>
          <p:nvPr/>
        </p:nvSpPr>
        <p:spPr>
          <a:xfrm>
            <a:off x="165542" y="1458427"/>
            <a:ext cx="9413356" cy="299090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22352" tIns="22352" rIns="22352" bIns="22352">
            <a:normAutofit/>
          </a:bodyPr>
          <a:lstStyle/>
          <a:p>
            <a:pPr marL="12294" algn="just" defTabSz="201168">
              <a:lnSpc>
                <a:spcPct val="120000"/>
              </a:lnSpc>
              <a:defRPr sz="7200">
                <a:latin typeface="Helvetica Neue Bold Condensed"/>
                <a:ea typeface="Helvetica Neue Bold Condensed"/>
                <a:cs typeface="Helvetica Neue Bold Condensed"/>
                <a:sym typeface="Helvetica Neue Bold Condensed"/>
              </a:defRPr>
            </a:pPr>
            <a:endParaRPr lang="en-AU" sz="2800" dirty="0">
              <a:latin typeface="Helvetica Neue Bold Condensed"/>
              <a:ea typeface="Helvetica Neue Bold Condensed"/>
              <a:cs typeface="Helvetica Neue Bold Condensed"/>
            </a:endParaRPr>
          </a:p>
        </p:txBody>
      </p:sp>
      <p:sp>
        <p:nvSpPr>
          <p:cNvPr id="6" name="Shape 559"/>
          <p:cNvSpPr/>
          <p:nvPr/>
        </p:nvSpPr>
        <p:spPr>
          <a:xfrm>
            <a:off x="20989" y="4676723"/>
            <a:ext cx="9885011" cy="13704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22352" tIns="22352" rIns="22352" bIns="22352">
            <a:normAutofit/>
          </a:bodyPr>
          <a:lstStyle/>
          <a:p>
            <a:pPr marL="4917" lvl="2" indent="80467" algn="l" defTabSz="80467">
              <a:lnSpc>
                <a:spcPct val="120000"/>
              </a:lnSpc>
              <a:defRPr sz="2880">
                <a:latin typeface="Helvetica Neue Bold Condensed"/>
                <a:ea typeface="Helvetica Neue Bold Condensed"/>
                <a:cs typeface="Helvetica Neue Bold Condensed"/>
                <a:sym typeface="Helvetica Neue Bold Condensed"/>
              </a:defRPr>
            </a:pPr>
            <a:endParaRPr sz="1200" dirty="0"/>
          </a:p>
          <a:p>
            <a:pPr marL="4917" algn="l" defTabSz="80467">
              <a:lnSpc>
                <a:spcPct val="120000"/>
              </a:lnSpc>
              <a:defRPr sz="2880">
                <a:latin typeface="Helvetica Neue Bold Condensed"/>
                <a:ea typeface="Helvetica Neue Bold Condensed"/>
                <a:cs typeface="Helvetica Neue Bold Condensed"/>
                <a:sym typeface="Helvetica Neue Bold Condensed"/>
              </a:defRPr>
            </a:pPr>
            <a:endParaRPr sz="12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B3B99BC-365E-41FF-BB6B-0AD47126DEE4}"/>
              </a:ext>
            </a:extLst>
          </p:cNvPr>
          <p:cNvSpPr txBox="1"/>
          <p:nvPr/>
        </p:nvSpPr>
        <p:spPr>
          <a:xfrm>
            <a:off x="165542" y="1074988"/>
            <a:ext cx="8888774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Bef>
                <a:spcPts val="1800"/>
              </a:spcBef>
              <a:buFont typeface="Wingdings" panose="05000000000000000000" pitchFamily="2" charset="2"/>
              <a:buChar char="ü"/>
            </a:pPr>
            <a:r>
              <a:rPr lang="en-AU" sz="2400" dirty="0">
                <a:solidFill>
                  <a:schemeClr val="accent1">
                    <a:lumMod val="75000"/>
                  </a:schemeClr>
                </a:solidFill>
                <a:latin typeface="Georgia"/>
                <a:cs typeface="Georgia"/>
                <a:sym typeface="Wingdings" panose="05000000000000000000" pitchFamily="2" charset="2"/>
              </a:rPr>
              <a:t>The findings further strengthen the rationale for online MHP initiatives</a:t>
            </a:r>
          </a:p>
          <a:p>
            <a:pPr marL="342900" indent="-342900">
              <a:spcBef>
                <a:spcPts val="1800"/>
              </a:spcBef>
              <a:buFont typeface="Wingdings" panose="05000000000000000000" pitchFamily="2" charset="2"/>
              <a:buChar char="ü"/>
            </a:pPr>
            <a:r>
              <a:rPr lang="en-AU" sz="2400" dirty="0">
                <a:solidFill>
                  <a:schemeClr val="accent1">
                    <a:lumMod val="75000"/>
                  </a:schemeClr>
                </a:solidFill>
                <a:latin typeface="Georgia"/>
                <a:cs typeface="Georgia"/>
                <a:sym typeface="Wingdings" panose="05000000000000000000" pitchFamily="2" charset="2"/>
              </a:rPr>
              <a:t>A web- and app-based, lifestyle focused intervention improved the wellbeing of a healthy cohort, irrespective of human support</a:t>
            </a:r>
          </a:p>
          <a:p>
            <a:pPr marL="342900" indent="-342900">
              <a:spcBef>
                <a:spcPts val="1800"/>
              </a:spcBef>
              <a:buFont typeface="Wingdings" panose="05000000000000000000" pitchFamily="2" charset="2"/>
              <a:buChar char="ü"/>
            </a:pPr>
            <a:r>
              <a:rPr lang="en-AU" sz="2400" dirty="0">
                <a:solidFill>
                  <a:schemeClr val="accent1">
                    <a:lumMod val="75000"/>
                  </a:schemeClr>
                </a:solidFill>
                <a:latin typeface="Georgia"/>
                <a:cs typeface="Georgia"/>
                <a:sym typeface="Wingdings" panose="05000000000000000000" pitchFamily="2" charset="2"/>
              </a:rPr>
              <a:t>SMS messages provided no significant benefit over automated emails</a:t>
            </a:r>
          </a:p>
          <a:p>
            <a:pPr marL="342900" indent="-342900">
              <a:spcBef>
                <a:spcPts val="1800"/>
              </a:spcBef>
              <a:buFont typeface="Wingdings" panose="05000000000000000000" pitchFamily="2" charset="2"/>
              <a:buChar char="ü"/>
            </a:pPr>
            <a:r>
              <a:rPr lang="en-AU" sz="2400" dirty="0">
                <a:solidFill>
                  <a:schemeClr val="accent1">
                    <a:lumMod val="75000"/>
                  </a:schemeClr>
                </a:solidFill>
                <a:latin typeface="Georgia"/>
                <a:cs typeface="Georgia"/>
                <a:sym typeface="Wingdings" panose="05000000000000000000" pitchFamily="2" charset="2"/>
              </a:rPr>
              <a:t>Online group discussions (i.e. videoconferencing), as a means of support, </a:t>
            </a:r>
            <a:r>
              <a:rPr lang="en-AU" sz="2400" i="1" dirty="0">
                <a:solidFill>
                  <a:schemeClr val="accent1">
                    <a:lumMod val="75000"/>
                  </a:schemeClr>
                </a:solidFill>
                <a:latin typeface="Georgia"/>
                <a:cs typeface="Georgia"/>
                <a:sym typeface="Wingdings" panose="05000000000000000000" pitchFamily="2" charset="2"/>
              </a:rPr>
              <a:t>might </a:t>
            </a:r>
            <a:r>
              <a:rPr lang="en-AU" sz="2400" dirty="0">
                <a:solidFill>
                  <a:schemeClr val="accent1">
                    <a:lumMod val="75000"/>
                  </a:schemeClr>
                </a:solidFill>
                <a:latin typeface="Georgia"/>
                <a:cs typeface="Georgia"/>
                <a:sym typeface="Wingdings" panose="05000000000000000000" pitchFamily="2" charset="2"/>
              </a:rPr>
              <a:t>enhance outcomes if engagement can be optimised</a:t>
            </a:r>
            <a:endParaRPr lang="en-AU" sz="2400" i="1" dirty="0">
              <a:solidFill>
                <a:schemeClr val="accent1">
                  <a:lumMod val="75000"/>
                </a:schemeClr>
              </a:solidFill>
              <a:latin typeface="Georgia"/>
              <a:cs typeface="Georgia"/>
              <a:sym typeface="Wingdings" panose="05000000000000000000" pitchFamily="2" charset="2"/>
            </a:endParaRPr>
          </a:p>
          <a:p>
            <a:pPr>
              <a:spcBef>
                <a:spcPts val="1800"/>
              </a:spcBef>
            </a:pPr>
            <a:endParaRPr lang="en-AU" sz="800" dirty="0">
              <a:solidFill>
                <a:schemeClr val="accent1">
                  <a:lumMod val="75000"/>
                </a:schemeClr>
              </a:solidFill>
              <a:latin typeface="Georgia"/>
              <a:cs typeface="Georgia"/>
              <a:sym typeface="Wingdings" panose="05000000000000000000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2022013382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86864" y="177242"/>
            <a:ext cx="8543925" cy="511985"/>
          </a:xfrm>
        </p:spPr>
        <p:txBody>
          <a:bodyPr>
            <a:normAutofit fontScale="90000"/>
          </a:bodyPr>
          <a:lstStyle/>
          <a:p>
            <a:r>
              <a:rPr lang="en-AU" sz="4000" dirty="0">
                <a:solidFill>
                  <a:schemeClr val="accent1">
                    <a:lumMod val="50000"/>
                  </a:schemeClr>
                </a:solidFill>
                <a:cs typeface="Georgia"/>
              </a:rPr>
              <a:t>References</a:t>
            </a:r>
            <a:endParaRPr lang="en-US" sz="40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6" name="Shape 559"/>
          <p:cNvSpPr/>
          <p:nvPr/>
        </p:nvSpPr>
        <p:spPr>
          <a:xfrm>
            <a:off x="20989" y="4676723"/>
            <a:ext cx="9885011" cy="13704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22352" tIns="22352" rIns="22352" bIns="22352">
            <a:normAutofit/>
          </a:bodyPr>
          <a:lstStyle/>
          <a:p>
            <a:pPr marL="4917" lvl="2" indent="80467" algn="l" defTabSz="80467">
              <a:lnSpc>
                <a:spcPct val="120000"/>
              </a:lnSpc>
              <a:defRPr sz="2880">
                <a:latin typeface="Helvetica Neue Bold Condensed"/>
                <a:ea typeface="Helvetica Neue Bold Condensed"/>
                <a:cs typeface="Helvetica Neue Bold Condensed"/>
                <a:sym typeface="Helvetica Neue Bold Condensed"/>
              </a:defRPr>
            </a:pPr>
            <a:endParaRPr sz="1200" dirty="0"/>
          </a:p>
          <a:p>
            <a:pPr marL="4917" algn="l" defTabSz="80467">
              <a:lnSpc>
                <a:spcPct val="120000"/>
              </a:lnSpc>
              <a:defRPr sz="2880">
                <a:latin typeface="Helvetica Neue Bold Condensed"/>
                <a:ea typeface="Helvetica Neue Bold Condensed"/>
                <a:cs typeface="Helvetica Neue Bold Condensed"/>
                <a:sym typeface="Helvetica Neue Bold Condensed"/>
              </a:defRPr>
            </a:pPr>
            <a:endParaRPr sz="12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A254882-5797-443B-AA59-6EB15078398B}"/>
              </a:ext>
            </a:extLst>
          </p:cNvPr>
          <p:cNvSpPr txBox="1"/>
          <p:nvPr/>
        </p:nvSpPr>
        <p:spPr>
          <a:xfrm>
            <a:off x="435077" y="848032"/>
            <a:ext cx="9070258" cy="58699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88182160"/>
      </p:ext>
    </p:extLst>
  </p:cSld>
  <p:clrMapOvr>
    <a:masterClrMapping/>
  </p:clrMapOvr>
  <p:transition spd="slow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9652648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4173" y="136788"/>
            <a:ext cx="8543925" cy="851487"/>
          </a:xfrm>
        </p:spPr>
        <p:txBody>
          <a:bodyPr>
            <a:normAutofit/>
          </a:bodyPr>
          <a:lstStyle/>
          <a:p>
            <a:endParaRPr lang="en-US" sz="28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" name="Shape 553"/>
          <p:cNvSpPr/>
          <p:nvPr/>
        </p:nvSpPr>
        <p:spPr>
          <a:xfrm>
            <a:off x="165542" y="1458427"/>
            <a:ext cx="9413356" cy="299090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22352" tIns="22352" rIns="22352" bIns="22352">
            <a:normAutofit/>
          </a:bodyPr>
          <a:lstStyle/>
          <a:p>
            <a:pPr marL="12294" marR="0" lvl="0" indent="0" algn="just" defTabSz="201168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200">
                <a:latin typeface="Helvetica Neue Bold Condensed"/>
                <a:ea typeface="Helvetica Neue Bold Condensed"/>
                <a:cs typeface="Helvetica Neue Bold Condensed"/>
                <a:sym typeface="Helvetica Neue Bold Condensed"/>
              </a:defRPr>
            </a:pPr>
            <a:endParaRPr kumimoji="0" lang="en-A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 Neue Bold Condensed"/>
              <a:ea typeface="Helvetica Neue Bold Condensed"/>
              <a:cs typeface="Helvetica Neue Bold Condensed"/>
              <a:sym typeface="Helvetica Neue Bold Condensed"/>
            </a:endParaRPr>
          </a:p>
        </p:txBody>
      </p:sp>
      <p:sp>
        <p:nvSpPr>
          <p:cNvPr id="6" name="Shape 559"/>
          <p:cNvSpPr/>
          <p:nvPr/>
        </p:nvSpPr>
        <p:spPr>
          <a:xfrm>
            <a:off x="20989" y="4676723"/>
            <a:ext cx="9885011" cy="13704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22352" tIns="22352" rIns="22352" bIns="22352">
            <a:normAutofit/>
          </a:bodyPr>
          <a:lstStyle/>
          <a:p>
            <a:pPr marL="4917" marR="0" lvl="2" indent="80467" algn="l" defTabSz="80467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80">
                <a:latin typeface="Helvetica Neue Bold Condensed"/>
                <a:ea typeface="Helvetica Neue Bold Condensed"/>
                <a:cs typeface="Helvetica Neue Bold Condensed"/>
                <a:sym typeface="Helvetica Neue Bold Condensed"/>
              </a:defRPr>
            </a:pPr>
            <a:endParaRPr kumimoji="0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 Neue Bold Condensed"/>
              <a:sym typeface="Helvetica Neue Bold Condensed"/>
            </a:endParaRPr>
          </a:p>
          <a:p>
            <a:pPr marL="4917" marR="0" lvl="0" indent="0" algn="l" defTabSz="80467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80">
                <a:latin typeface="Helvetica Neue Bold Condensed"/>
                <a:ea typeface="Helvetica Neue Bold Condensed"/>
                <a:cs typeface="Helvetica Neue Bold Condensed"/>
                <a:sym typeface="Helvetica Neue Bold Condensed"/>
              </a:defRPr>
            </a:pPr>
            <a:endParaRPr kumimoji="0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 Neue Bold Condensed"/>
              <a:sym typeface="Helvetica Neue Bold Condensed"/>
            </a:endParaRPr>
          </a:p>
        </p:txBody>
      </p:sp>
    </p:spTree>
    <p:extLst>
      <p:ext uri="{BB962C8B-B14F-4D97-AF65-F5344CB8AC3E}">
        <p14:creationId xmlns:p14="http://schemas.microsoft.com/office/powerpoint/2010/main" val="3468823686"/>
      </p:ext>
    </p:extLst>
  </p:cSld>
  <p:clrMapOvr>
    <a:masterClrMapping/>
  </p:clrMapOvr>
  <p:transition spd="slow"/>
</p:sld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png"/></Relationships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华文新魏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华文新魏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>
          <a:outerShdw blurRad="38100" dist="25400" dir="5400000" rotWithShape="0">
            <a:srgbClr val="000000">
              <a:alpha val="50000"/>
            </a:srgbClr>
          </a:outerShdw>
        </a:effectLst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50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CA815F70902D14D983128C3F784E965" ma:contentTypeVersion="12" ma:contentTypeDescription="Create a new document." ma:contentTypeScope="" ma:versionID="04d3bb108bd2539d4e861114b533b6ec">
  <xsd:schema xmlns:xsd="http://www.w3.org/2001/XMLSchema" xmlns:xs="http://www.w3.org/2001/XMLSchema" xmlns:p="http://schemas.microsoft.com/office/2006/metadata/properties" xmlns:ns2="bed278a3-8eae-49be-8484-328cf218dea5" xmlns:ns3="afb085c1-778b-4738-9b06-b1ddfc1253fb" targetNamespace="http://schemas.microsoft.com/office/2006/metadata/properties" ma:root="true" ma:fieldsID="4c888f6433857e7164bee6111ab0fcbf" ns2:_="" ns3:_="">
    <xsd:import namespace="bed278a3-8eae-49be-8484-328cf218dea5"/>
    <xsd:import namespace="afb085c1-778b-4738-9b06-b1ddfc1253fb"/>
    <xsd:element name="properties">
      <xsd:complexType>
        <xsd:sequence>
          <xsd:element name="documentManagement">
            <xsd:complexType>
              <xsd:all>
                <xsd:element ref="ns2:lcf76f155ced4ddcb4097134ff3c332f" minOccurs="0"/>
                <xsd:element ref="ns3:TaxCatchAll" minOccurs="0"/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ed278a3-8eae-49be-8484-328cf218dea5" elementFormDefault="qualified">
    <xsd:import namespace="http://schemas.microsoft.com/office/2006/documentManagement/types"/>
    <xsd:import namespace="http://schemas.microsoft.com/office/infopath/2007/PartnerControls"/>
    <xsd:element name="lcf76f155ced4ddcb4097134ff3c332f" ma:index="9" nillable="true" ma:taxonomy="true" ma:internalName="lcf76f155ced4ddcb4097134ff3c332f" ma:taxonomyFieldName="MediaServiceImageTags" ma:displayName="Image Tags" ma:readOnly="false" ma:fieldId="{5cf76f15-5ced-4ddc-b409-7134ff3c332f}" ma:taxonomyMulti="true" ma:sspId="9298649d-1c38-4b54-beca-cc73de598aa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8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fb085c1-778b-4738-9b06-b1ddfc1253fb" elementFormDefault="qualified">
    <xsd:import namespace="http://schemas.microsoft.com/office/2006/documentManagement/types"/>
    <xsd:import namespace="http://schemas.microsoft.com/office/infopath/2007/PartnerControls"/>
    <xsd:element name="TaxCatchAll" ma:index="10" nillable="true" ma:displayName="Taxonomy Catch All Column" ma:hidden="true" ma:list="{61531d85-fbc5-4735-9245-ccfb4809fe51}" ma:internalName="TaxCatchAll" ma:showField="CatchAllData" ma:web="afb085c1-778b-4738-9b06-b1ddfc1253f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bed278a3-8eae-49be-8484-328cf218dea5">
      <Terms xmlns="http://schemas.microsoft.com/office/infopath/2007/PartnerControls"/>
    </lcf76f155ced4ddcb4097134ff3c332f>
    <TaxCatchAll xmlns="afb085c1-778b-4738-9b06-b1ddfc1253fb" xsi:nil="true"/>
  </documentManagement>
</p:properties>
</file>

<file path=customXml/itemProps1.xml><?xml version="1.0" encoding="utf-8"?>
<ds:datastoreItem xmlns:ds="http://schemas.openxmlformats.org/officeDocument/2006/customXml" ds:itemID="{0B047722-B802-46B4-BC16-1E264B02ABEE}"/>
</file>

<file path=customXml/itemProps2.xml><?xml version="1.0" encoding="utf-8"?>
<ds:datastoreItem xmlns:ds="http://schemas.openxmlformats.org/officeDocument/2006/customXml" ds:itemID="{26841492-DAC3-46F2-899D-2E17B668F674}"/>
</file>

<file path=customXml/itemProps3.xml><?xml version="1.0" encoding="utf-8"?>
<ds:datastoreItem xmlns:ds="http://schemas.openxmlformats.org/officeDocument/2006/customXml" ds:itemID="{A99F1E3A-2F09-4FFE-B7B5-FC50A4D712E4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34510</TotalTime>
  <Words>960</Words>
  <Application>Microsoft Office PowerPoint</Application>
  <PresentationFormat>A4 Paper (210x297 mm)</PresentationFormat>
  <Paragraphs>147</Paragraphs>
  <Slides>13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13</vt:i4>
      </vt:variant>
    </vt:vector>
  </HeadingPairs>
  <TitlesOfParts>
    <vt:vector size="23" baseType="lpstr">
      <vt:lpstr>Arial</vt:lpstr>
      <vt:lpstr>Calibri</vt:lpstr>
      <vt:lpstr>Courier New</vt:lpstr>
      <vt:lpstr>Georgia</vt:lpstr>
      <vt:lpstr>Haboro Slab</vt:lpstr>
      <vt:lpstr>Helvetica Neue Bold Condensed</vt:lpstr>
      <vt:lpstr>Lucida Grande</vt:lpstr>
      <vt:lpstr>Wingdings</vt:lpstr>
      <vt:lpstr>Office Theme</vt:lpstr>
      <vt:lpstr>1_Office Theme</vt:lpstr>
      <vt:lpstr>PowerPoint Presentation</vt:lpstr>
      <vt:lpstr>Mental Health Promotion A ‘healthy’ (i.e. non-clinical) cohort</vt:lpstr>
      <vt:lpstr>Mental Health Promotion Online Delivery with Human Support</vt:lpstr>
      <vt:lpstr>Purpose of the study The role of human support </vt:lpstr>
      <vt:lpstr>Methodology Study Design &amp; Flow Chart</vt:lpstr>
      <vt:lpstr>PowerPoint Presentation</vt:lpstr>
      <vt:lpstr>Methodology Measurement </vt:lpstr>
      <vt:lpstr>Results Within &amp; Between Group</vt:lpstr>
      <vt:lpstr>Results – Focus on Online Group Discussion Stratification</vt:lpstr>
      <vt:lpstr>Conclusions </vt:lpstr>
      <vt:lpstr>References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Carlie Deppeler</dc:creator>
  <cp:lastModifiedBy>Mel Renfrew</cp:lastModifiedBy>
  <cp:revision>560</cp:revision>
  <cp:lastPrinted>2017-08-14T00:05:09Z</cp:lastPrinted>
  <dcterms:modified xsi:type="dcterms:W3CDTF">2019-06-03T00:56:02Z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0x010100ECA815F70902D14D983128C3F784E965</vt:lpwstr>
  </property>
</Properties>
</file>