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72" r:id="rId2"/>
    <p:sldId id="256" r:id="rId3"/>
    <p:sldId id="273" r:id="rId4"/>
    <p:sldId id="257" r:id="rId5"/>
    <p:sldId id="260" r:id="rId6"/>
    <p:sldId id="274" r:id="rId7"/>
    <p:sldId id="259" r:id="rId8"/>
    <p:sldId id="266" r:id="rId9"/>
    <p:sldId id="261" r:id="rId10"/>
    <p:sldId id="263" r:id="rId11"/>
    <p:sldId id="262" r:id="rId12"/>
    <p:sldId id="269" r:id="rId13"/>
    <p:sldId id="270" r:id="rId14"/>
    <p:sldId id="265" r:id="rId15"/>
    <p:sldId id="271" r:id="rId16"/>
    <p:sldId id="268" r:id="rId1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16" autoAdjust="0"/>
  </p:normalViewPr>
  <p:slideViewPr>
    <p:cSldViewPr>
      <p:cViewPr varScale="1">
        <p:scale>
          <a:sx n="66" d="100"/>
          <a:sy n="66" d="100"/>
        </p:scale>
        <p:origin x="-156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8" Type="http://schemas.openxmlformats.org/officeDocument/2006/relationships/slide" Target="slides/slide7.xml"/><Relationship Id="rId26" Type="http://schemas.openxmlformats.org/officeDocument/2006/relationships/customXml" Target="../customXml/item2.xml"/><Relationship Id="rId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7" Type="http://schemas.openxmlformats.org/officeDocument/2006/relationships/slide" Target="slides/slide6.xml"/><Relationship Id="rId25" Type="http://schemas.openxmlformats.org/officeDocument/2006/relationships/customXml" Target="../customXml/item1.xml"/><Relationship Id="rId20" Type="http://schemas.openxmlformats.org/officeDocument/2006/relationships/printerSettings" Target="printerSettings/printerSettings1.bin"/><Relationship Id="rId16" Type="http://schemas.openxmlformats.org/officeDocument/2006/relationships/slide" Target="slides/slide15.xml"/><Relationship Id="rId2" Type="http://schemas.openxmlformats.org/officeDocument/2006/relationships/slide" Target="slides/slide1.xml"/><Relationship Id="rId24" Type="http://schemas.openxmlformats.org/officeDocument/2006/relationships/tableStyles" Target="tableStyles.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theme" Target="theme/theme1.xml"/><Relationship Id="rId15" Type="http://schemas.openxmlformats.org/officeDocument/2006/relationships/slide" Target="slides/slide14.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handoutMaster" Target="handoutMasters/handoutMaster1.xml"/><Relationship Id="rId9" Type="http://schemas.openxmlformats.org/officeDocument/2006/relationships/slide" Target="slides/slide8.xml"/><Relationship Id="rId22" Type="http://schemas.openxmlformats.org/officeDocument/2006/relationships/viewProps" Target="viewProps.xml"/><Relationship Id="rId14" Type="http://schemas.openxmlformats.org/officeDocument/2006/relationships/slide" Target="slides/slide13.xml"/><Relationship Id="rId4" Type="http://schemas.openxmlformats.org/officeDocument/2006/relationships/slide" Target="slides/slide3.xml"/><Relationship Id="rId27"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CD64E5D-E05A-4408-8149-46E056C36FC1}" type="datetimeFigureOut">
              <a:rPr lang="en-AU" smtClean="0"/>
              <a:t>22/06/15</a:t>
            </a:fld>
            <a:endParaRPr lang="en-AU"/>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2416573-CF35-472D-A024-6542ABFF85EB}" type="slidenum">
              <a:rPr lang="en-AU" smtClean="0"/>
              <a:t>‹#›</a:t>
            </a:fld>
            <a:endParaRPr lang="en-AU"/>
          </a:p>
        </p:txBody>
      </p:sp>
    </p:spTree>
    <p:extLst>
      <p:ext uri="{BB962C8B-B14F-4D97-AF65-F5344CB8AC3E}">
        <p14:creationId xmlns:p14="http://schemas.microsoft.com/office/powerpoint/2010/main" val="3030415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3AF9539-B2A1-4B40-A733-A0AA526288D1}" type="datetimeFigureOut">
              <a:rPr lang="en-AU" smtClean="0"/>
              <a:pPr/>
              <a:t>22/06/15</a:t>
            </a:fld>
            <a:endParaRPr lang="en-AU"/>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E6DF1BA-8492-452B-952F-5DBB27FF8D1D}" type="slidenum">
              <a:rPr lang="en-AU" smtClean="0"/>
              <a:pPr/>
              <a:t>‹#›</a:t>
            </a:fld>
            <a:endParaRPr lang="en-AU"/>
          </a:p>
        </p:txBody>
      </p:sp>
    </p:spTree>
    <p:extLst>
      <p:ext uri="{BB962C8B-B14F-4D97-AF65-F5344CB8AC3E}">
        <p14:creationId xmlns:p14="http://schemas.microsoft.com/office/powerpoint/2010/main" val="58890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1</a:t>
            </a:fld>
            <a:endParaRPr lang="en-AU"/>
          </a:p>
        </p:txBody>
      </p:sp>
    </p:spTree>
    <p:extLst>
      <p:ext uri="{BB962C8B-B14F-4D97-AF65-F5344CB8AC3E}">
        <p14:creationId xmlns:p14="http://schemas.microsoft.com/office/powerpoint/2010/main" val="993158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there is strong international pressure to mainstream online learning methodologies alongside the growing demand for learner-</a:t>
            </a:r>
            <a:r>
              <a:rPr lang="en-US" sz="1200" kern="1200" dirty="0" err="1" smtClean="0">
                <a:solidFill>
                  <a:schemeClr val="tx1"/>
                </a:solidFill>
                <a:effectLst/>
                <a:latin typeface="+mn-lt"/>
                <a:ea typeface="+mn-ea"/>
                <a:cs typeface="+mn-cs"/>
              </a:rPr>
              <a:t>centred</a:t>
            </a:r>
            <a:r>
              <a:rPr lang="en-US" sz="1200" kern="1200" dirty="0" smtClean="0">
                <a:solidFill>
                  <a:schemeClr val="tx1"/>
                </a:solidFill>
                <a:effectLst/>
                <a:latin typeface="+mn-lt"/>
                <a:ea typeface="+mn-ea"/>
                <a:cs typeface="+mn-cs"/>
              </a:rPr>
              <a:t> online learning opportunities (New Media Consortium</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(Johnson, Becker, Cummins, &amp; Estrada, 2014; Johnson, Becker, Estrada, &amp; Freeman, 2014) However the challenge lies in addressing the low digital literacy amongst teaching staff.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Blended learning innovations: Leadership and change in one Australian institution</a:t>
            </a:r>
            <a:r>
              <a:rPr lang="en-US" sz="1200" b="1"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effectLst/>
                <a:latin typeface="+mn-lt"/>
                <a:ea typeface="+mn-ea"/>
                <a:cs typeface="+mn-cs"/>
              </a:rPr>
              <a:t>Negin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Mirriahi</a:t>
            </a:r>
            <a:r>
              <a:rPr lang="en-US" sz="1200" b="1" kern="1200" dirty="0" smtClean="0">
                <a:solidFill>
                  <a:schemeClr val="tx1"/>
                </a:solidFill>
                <a:effectLst/>
                <a:latin typeface="+mn-lt"/>
                <a:ea typeface="+mn-ea"/>
                <a:cs typeface="+mn-cs"/>
              </a:rPr>
              <a:t>, Dennis Alonzo, Simon McIntyre, </a:t>
            </a:r>
            <a:r>
              <a:rPr lang="en-US" sz="1200" b="1" kern="1200" dirty="0" err="1" smtClean="0">
                <a:solidFill>
                  <a:schemeClr val="tx1"/>
                </a:solidFill>
                <a:effectLst/>
                <a:latin typeface="+mn-lt"/>
                <a:ea typeface="+mn-ea"/>
                <a:cs typeface="+mn-cs"/>
              </a:rPr>
              <a:t>Giedre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Kligyte</a:t>
            </a:r>
            <a:r>
              <a:rPr lang="en-US" sz="1200" b="1" kern="1200" dirty="0" smtClean="0">
                <a:solidFill>
                  <a:schemeClr val="tx1"/>
                </a:solidFill>
                <a:effectLst/>
                <a:latin typeface="+mn-lt"/>
                <a:ea typeface="+mn-ea"/>
                <a:cs typeface="+mn-cs"/>
              </a:rPr>
              <a:t> and Bob Fox University of New South Wales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E6DF1BA-8492-452B-952F-5DBB27FF8D1D}" type="slidenum">
              <a:rPr lang="en-AU" smtClean="0"/>
              <a:pPr/>
              <a:t>2</a:t>
            </a:fld>
            <a:endParaRPr lang="en-AU"/>
          </a:p>
        </p:txBody>
      </p:sp>
    </p:spTree>
    <p:extLst>
      <p:ext uri="{BB962C8B-B14F-4D97-AF65-F5344CB8AC3E}">
        <p14:creationId xmlns:p14="http://schemas.microsoft.com/office/powerpoint/2010/main" val="872272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there is strong international pressure to mainstream online learning methodologies alongside the growing demand for learner-</a:t>
            </a:r>
            <a:r>
              <a:rPr lang="en-US" sz="1200" kern="1200" dirty="0" err="1" smtClean="0">
                <a:solidFill>
                  <a:schemeClr val="tx1"/>
                </a:solidFill>
                <a:effectLst/>
                <a:latin typeface="+mn-lt"/>
                <a:ea typeface="+mn-ea"/>
                <a:cs typeface="+mn-cs"/>
              </a:rPr>
              <a:t>centred</a:t>
            </a:r>
            <a:r>
              <a:rPr lang="en-US" sz="1200" kern="1200" dirty="0" smtClean="0">
                <a:solidFill>
                  <a:schemeClr val="tx1"/>
                </a:solidFill>
                <a:effectLst/>
                <a:latin typeface="+mn-lt"/>
                <a:ea typeface="+mn-ea"/>
                <a:cs typeface="+mn-cs"/>
              </a:rPr>
              <a:t> online learning opportunities (New Media Consortium</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(Johnson, Becker, Cummins, &amp; Estrada, 2014; Johnson, Becker, Estrada, &amp; Freeman, 2014) However the challenge lies in addressing the low digital literacy amongst teaching staff.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Blended learning innovations: Leadership and change in one Australian institution</a:t>
            </a:r>
            <a:r>
              <a:rPr lang="en-US" sz="1200" b="1"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err="1" smtClean="0">
                <a:solidFill>
                  <a:schemeClr val="tx1"/>
                </a:solidFill>
                <a:effectLst/>
                <a:latin typeface="+mn-lt"/>
                <a:ea typeface="+mn-ea"/>
                <a:cs typeface="+mn-cs"/>
              </a:rPr>
              <a:t>Negin</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Mirriahi</a:t>
            </a:r>
            <a:r>
              <a:rPr lang="en-US" sz="1200" b="1" kern="1200" dirty="0" smtClean="0">
                <a:solidFill>
                  <a:schemeClr val="tx1"/>
                </a:solidFill>
                <a:effectLst/>
                <a:latin typeface="+mn-lt"/>
                <a:ea typeface="+mn-ea"/>
                <a:cs typeface="+mn-cs"/>
              </a:rPr>
              <a:t>, Dennis Alonzo, Simon McIntyre, </a:t>
            </a:r>
            <a:r>
              <a:rPr lang="en-US" sz="1200" b="1" kern="1200" dirty="0" err="1" smtClean="0">
                <a:solidFill>
                  <a:schemeClr val="tx1"/>
                </a:solidFill>
                <a:effectLst/>
                <a:latin typeface="+mn-lt"/>
                <a:ea typeface="+mn-ea"/>
                <a:cs typeface="+mn-cs"/>
              </a:rPr>
              <a:t>Giedre</a:t>
            </a:r>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Kligyte</a:t>
            </a:r>
            <a:r>
              <a:rPr lang="en-US" sz="1200" b="1" kern="1200" dirty="0" smtClean="0">
                <a:solidFill>
                  <a:schemeClr val="tx1"/>
                </a:solidFill>
                <a:effectLst/>
                <a:latin typeface="+mn-lt"/>
                <a:ea typeface="+mn-ea"/>
                <a:cs typeface="+mn-cs"/>
              </a:rPr>
              <a:t> and Bob Fox University of New South Wales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E6DF1BA-8492-452B-952F-5DBB27FF8D1D}" type="slidenum">
              <a:rPr lang="en-AU" smtClean="0"/>
              <a:pPr/>
              <a:t>3</a:t>
            </a:fld>
            <a:endParaRPr lang="en-AU"/>
          </a:p>
        </p:txBody>
      </p:sp>
    </p:spTree>
    <p:extLst>
      <p:ext uri="{BB962C8B-B14F-4D97-AF65-F5344CB8AC3E}">
        <p14:creationId xmlns:p14="http://schemas.microsoft.com/office/powerpoint/2010/main" val="87227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4</a:t>
            </a:fld>
            <a:endParaRPr lang="en-AU"/>
          </a:p>
        </p:txBody>
      </p:sp>
    </p:spTree>
    <p:extLst>
      <p:ext uri="{BB962C8B-B14F-4D97-AF65-F5344CB8AC3E}">
        <p14:creationId xmlns:p14="http://schemas.microsoft.com/office/powerpoint/2010/main" val="1227850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5</a:t>
            </a:fld>
            <a:endParaRPr lang="en-AU"/>
          </a:p>
        </p:txBody>
      </p:sp>
    </p:spTree>
    <p:extLst>
      <p:ext uri="{BB962C8B-B14F-4D97-AF65-F5344CB8AC3E}">
        <p14:creationId xmlns:p14="http://schemas.microsoft.com/office/powerpoint/2010/main" val="1663425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participating in professional development I prefer...
https://www.polleverywhere.com/multiple_choice_polls/lQKS5lHwBlgdmXQ</a:t>
            </a:r>
          </a:p>
        </p:txBody>
      </p:sp>
      <p:sp>
        <p:nvSpPr>
          <p:cNvPr id="4" name="Slide Number Placeholder 3"/>
          <p:cNvSpPr>
            <a:spLocks noGrp="1"/>
          </p:cNvSpPr>
          <p:nvPr>
            <p:ph type="sldNum" sz="quarter" idx="10"/>
          </p:nvPr>
        </p:nvSpPr>
        <p:spPr/>
        <p:txBody>
          <a:bodyPr/>
          <a:lstStyle/>
          <a:p>
            <a:fld id="{1C4BCB7D-BF4E-1446-AA25-7CBBEE977063}" type="slidenum">
              <a:rPr lang="en-US" smtClean="0"/>
              <a:t>6</a:t>
            </a:fld>
            <a:endParaRPr lang="en-US" dirty="0"/>
          </a:p>
        </p:txBody>
      </p:sp>
    </p:spTree>
    <p:extLst>
      <p:ext uri="{BB962C8B-B14F-4D97-AF65-F5344CB8AC3E}">
        <p14:creationId xmlns:p14="http://schemas.microsoft.com/office/powerpoint/2010/main" val="1556872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High PD demand, low resources</a:t>
            </a:r>
            <a:endParaRPr lang="en-AU" dirty="0"/>
          </a:p>
        </p:txBody>
      </p:sp>
      <p:sp>
        <p:nvSpPr>
          <p:cNvPr id="4" name="Slide Number Placeholder 3"/>
          <p:cNvSpPr>
            <a:spLocks noGrp="1"/>
          </p:cNvSpPr>
          <p:nvPr>
            <p:ph type="sldNum" sz="quarter" idx="10"/>
          </p:nvPr>
        </p:nvSpPr>
        <p:spPr/>
        <p:txBody>
          <a:bodyPr/>
          <a:lstStyle/>
          <a:p>
            <a:fld id="{6E6DF1BA-8492-452B-952F-5DBB27FF8D1D}" type="slidenum">
              <a:rPr lang="en-AU" smtClean="0"/>
              <a:pPr/>
              <a:t>7</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8</a:t>
            </a:fld>
            <a:endParaRPr lang="en-AU"/>
          </a:p>
        </p:txBody>
      </p:sp>
    </p:spTree>
    <p:extLst>
      <p:ext uri="{BB962C8B-B14F-4D97-AF65-F5344CB8AC3E}">
        <p14:creationId xmlns:p14="http://schemas.microsoft.com/office/powerpoint/2010/main" val="1636834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9</a:t>
            </a:fld>
            <a:endParaRPr lang="en-AU"/>
          </a:p>
        </p:txBody>
      </p:sp>
    </p:spTree>
    <p:extLst>
      <p:ext uri="{BB962C8B-B14F-4D97-AF65-F5344CB8AC3E}">
        <p14:creationId xmlns:p14="http://schemas.microsoft.com/office/powerpoint/2010/main" val="3910314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10</a:t>
            </a:fld>
            <a:endParaRPr lang="en-AU"/>
          </a:p>
        </p:txBody>
      </p:sp>
    </p:spTree>
    <p:extLst>
      <p:ext uri="{BB962C8B-B14F-4D97-AF65-F5344CB8AC3E}">
        <p14:creationId xmlns:p14="http://schemas.microsoft.com/office/powerpoint/2010/main" val="49334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Within</a:t>
            </a:r>
            <a:r>
              <a:rPr lang="en-AU" baseline="0" dirty="0" smtClean="0"/>
              <a:t> the institution’s LMS: http://moodle.avondale.edu.au/course/view.php?id=1317 </a:t>
            </a:r>
            <a:endParaRPr lang="en-AU" dirty="0"/>
          </a:p>
        </p:txBody>
      </p:sp>
      <p:sp>
        <p:nvSpPr>
          <p:cNvPr id="4" name="Slide Number Placeholder 3"/>
          <p:cNvSpPr>
            <a:spLocks noGrp="1"/>
          </p:cNvSpPr>
          <p:nvPr>
            <p:ph type="sldNum" sz="quarter" idx="10"/>
          </p:nvPr>
        </p:nvSpPr>
        <p:spPr/>
        <p:txBody>
          <a:bodyPr/>
          <a:lstStyle/>
          <a:p>
            <a:fld id="{6E6DF1BA-8492-452B-952F-5DBB27FF8D1D}" type="slidenum">
              <a:rPr lang="en-AU" smtClean="0"/>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12</a:t>
            </a:fld>
            <a:endParaRPr lang="en-AU"/>
          </a:p>
        </p:txBody>
      </p:sp>
    </p:spTree>
    <p:extLst>
      <p:ext uri="{BB962C8B-B14F-4D97-AF65-F5344CB8AC3E}">
        <p14:creationId xmlns:p14="http://schemas.microsoft.com/office/powerpoint/2010/main" val="526374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According to LMS analytics, the resource recorded almost 1500 hits between February and March 2014.</a:t>
            </a:r>
            <a:endParaRPr lang="en-AU" dirty="0"/>
          </a:p>
        </p:txBody>
      </p:sp>
      <p:sp>
        <p:nvSpPr>
          <p:cNvPr id="4" name="Slide Number Placeholder 3"/>
          <p:cNvSpPr>
            <a:spLocks noGrp="1"/>
          </p:cNvSpPr>
          <p:nvPr>
            <p:ph type="sldNum" sz="quarter" idx="10"/>
          </p:nvPr>
        </p:nvSpPr>
        <p:spPr/>
        <p:txBody>
          <a:bodyPr/>
          <a:lstStyle/>
          <a:p>
            <a:fld id="{6E6DF1BA-8492-452B-952F-5DBB27FF8D1D}" type="slidenum">
              <a:rPr lang="en-AU" smtClean="0"/>
              <a:pPr/>
              <a:t>13</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14</a:t>
            </a:fld>
            <a:endParaRPr lang="en-AU"/>
          </a:p>
        </p:txBody>
      </p:sp>
    </p:spTree>
    <p:extLst>
      <p:ext uri="{BB962C8B-B14F-4D97-AF65-F5344CB8AC3E}">
        <p14:creationId xmlns:p14="http://schemas.microsoft.com/office/powerpoint/2010/main" val="4027401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Blended learning innovations: Leadership and change </a:t>
            </a:r>
            <a:r>
              <a:rPr lang="en-US" sz="1200" b="0" kern="1200" dirty="0" smtClean="0">
                <a:solidFill>
                  <a:schemeClr val="tx1"/>
                </a:solidFill>
                <a:effectLst/>
                <a:latin typeface="+mn-lt"/>
                <a:ea typeface="+mn-ea"/>
                <a:cs typeface="+mn-cs"/>
              </a:rPr>
              <a:t>in one Australian institution  (</a:t>
            </a:r>
            <a:r>
              <a:rPr lang="en-US" sz="1200" b="0" kern="1200" dirty="0" err="1" smtClean="0">
                <a:solidFill>
                  <a:schemeClr val="tx1"/>
                </a:solidFill>
                <a:effectLst/>
                <a:latin typeface="+mn-lt"/>
                <a:ea typeface="+mn-ea"/>
                <a:cs typeface="+mn-cs"/>
              </a:rPr>
              <a:t>Negin</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Mirriahi</a:t>
            </a:r>
            <a:r>
              <a:rPr lang="en-US" sz="1200" b="0" kern="1200" dirty="0" smtClean="0">
                <a:solidFill>
                  <a:schemeClr val="tx1"/>
                </a:solidFill>
                <a:effectLst/>
                <a:latin typeface="+mn-lt"/>
                <a:ea typeface="+mn-ea"/>
                <a:cs typeface="+mn-cs"/>
              </a:rPr>
              <a:t>, Dennis Alonzo, Simon McIntyre, </a:t>
            </a:r>
            <a:r>
              <a:rPr lang="en-US" sz="1200" b="0" kern="1200" dirty="0" err="1" smtClean="0">
                <a:solidFill>
                  <a:schemeClr val="tx1"/>
                </a:solidFill>
                <a:effectLst/>
                <a:latin typeface="+mn-lt"/>
                <a:ea typeface="+mn-ea"/>
                <a:cs typeface="+mn-cs"/>
              </a:rPr>
              <a:t>Giedre</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Kligyte</a:t>
            </a:r>
            <a:r>
              <a:rPr lang="en-US" sz="1200" b="0" kern="1200" dirty="0" smtClean="0">
                <a:solidFill>
                  <a:schemeClr val="tx1"/>
                </a:solidFill>
                <a:effectLst/>
                <a:latin typeface="+mn-lt"/>
                <a:ea typeface="+mn-ea"/>
                <a:cs typeface="+mn-cs"/>
              </a:rPr>
              <a:t> and Bob Fox University of New South Wales, Australia)</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Providing teaching staff with authentic blended and online learning experiences, using the same technologies that they could use in their actual teaching practices, can be an effective professional development strategy (</a:t>
            </a:r>
            <a:r>
              <a:rPr lang="en-US" sz="1200" kern="1200" dirty="0" err="1" smtClean="0">
                <a:solidFill>
                  <a:schemeClr val="tx1"/>
                </a:solidFill>
                <a:effectLst/>
                <a:latin typeface="+mn-lt"/>
                <a:ea typeface="+mn-ea"/>
                <a:cs typeface="+mn-cs"/>
              </a:rPr>
              <a:t>Ertmer</a:t>
            </a:r>
            <a:r>
              <a:rPr lang="en-US" sz="1200" kern="1200" dirty="0" smtClean="0">
                <a:solidFill>
                  <a:schemeClr val="tx1"/>
                </a:solidFill>
                <a:effectLst/>
                <a:latin typeface="+mn-lt"/>
                <a:ea typeface="+mn-ea"/>
                <a:cs typeface="+mn-cs"/>
              </a:rPr>
              <a:t> et al., 2012)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sz="1200" kern="1200" dirty="0" smtClean="0">
                <a:solidFill>
                  <a:schemeClr val="tx1"/>
                </a:solidFill>
                <a:effectLst/>
                <a:latin typeface="+mn-lt"/>
                <a:ea typeface="+mn-ea"/>
                <a:cs typeface="+mn-cs"/>
              </a:rPr>
              <a:t>build their confidence and awareness of effective flexible learning and teaching strategies (Atkinson, </a:t>
            </a:r>
            <a:r>
              <a:rPr lang="en-US" sz="1200" kern="1200" dirty="0" err="1" smtClean="0">
                <a:solidFill>
                  <a:schemeClr val="tx1"/>
                </a:solidFill>
                <a:effectLst/>
                <a:latin typeface="+mn-lt"/>
                <a:ea typeface="+mn-ea"/>
                <a:cs typeface="+mn-cs"/>
              </a:rPr>
              <a:t>Fluker</a:t>
            </a:r>
            <a:r>
              <a:rPr lang="en-US" sz="1200" kern="1200" dirty="0" smtClean="0">
                <a:solidFill>
                  <a:schemeClr val="tx1"/>
                </a:solidFill>
                <a:effectLst/>
                <a:latin typeface="+mn-lt"/>
                <a:ea typeface="+mn-ea"/>
                <a:cs typeface="+mn-cs"/>
              </a:rPr>
              <a:t>, Ngo, </a:t>
            </a:r>
            <a:r>
              <a:rPr lang="en-US" sz="1200" kern="1200" dirty="0" err="1" smtClean="0">
                <a:solidFill>
                  <a:schemeClr val="tx1"/>
                </a:solidFill>
                <a:effectLst/>
                <a:latin typeface="+mn-lt"/>
                <a:ea typeface="+mn-ea"/>
                <a:cs typeface="+mn-cs"/>
              </a:rPr>
              <a:t>Dracup</a:t>
            </a:r>
            <a:r>
              <a:rPr lang="en-US" sz="1200" kern="1200" dirty="0" smtClean="0">
                <a:solidFill>
                  <a:schemeClr val="tx1"/>
                </a:solidFill>
                <a:effectLst/>
                <a:latin typeface="+mn-lt"/>
                <a:ea typeface="+mn-ea"/>
                <a:cs typeface="+mn-cs"/>
              </a:rPr>
              <a:t>, &amp; McCormick, 2009)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…establish online communities that can encourage ongoing access to resources, support, and sharing of knowledge (Glitz, 2013).</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raise awareness of the benefits of effective online learning strategies by providing a range of opportunities for professional development and establishing institutional policies and strategic initiatives (Garrison &amp; Vaughan, 2011).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 Our</a:t>
            </a:r>
            <a:r>
              <a:rPr lang="en-US" sz="1200" b="1" kern="1200" baseline="0" dirty="0" smtClean="0">
                <a:solidFill>
                  <a:schemeClr val="tx1"/>
                </a:solidFill>
                <a:effectLst/>
                <a:latin typeface="+mn-lt"/>
                <a:ea typeface="+mn-ea"/>
                <a:cs typeface="+mn-cs"/>
              </a:rPr>
              <a:t> further research </a:t>
            </a:r>
            <a:r>
              <a:rPr lang="en-US"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exploring what key threshold concepts and related issues are at play as staff develop greater experience in online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 - varying progress made by academic staff in terms of the mastery of threshold concepts and the development of self-efficacy in relation to the delivery of online learning</a:t>
            </a:r>
            <a:r>
              <a:rPr lang="en-AU" dirty="0" smtClean="0">
                <a:effectLst/>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effectLst/>
              </a:rPr>
              <a:t>…</a:t>
            </a:r>
            <a:r>
              <a:rPr lang="en-AU" baseline="0" dirty="0" smtClean="0">
                <a:effectLst/>
              </a:rPr>
              <a:t> </a:t>
            </a:r>
            <a:r>
              <a:rPr lang="en-AU" sz="1200" kern="1200" dirty="0" smtClean="0">
                <a:solidFill>
                  <a:schemeClr val="tx1"/>
                </a:solidFill>
                <a:effectLst/>
                <a:latin typeface="+mn-lt"/>
                <a:ea typeface="+mn-ea"/>
                <a:cs typeface="+mn-cs"/>
              </a:rPr>
              <a:t>notes the close association of threshold attitudes, values and emotions with the concept of threshold concepts as matters that must be addressed in staff development</a:t>
            </a:r>
            <a:r>
              <a:rPr lang="en-AU" dirty="0" smtClean="0">
                <a:effectLst/>
              </a:rPr>
              <a:t>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r>
              <a:rPr lang="en-AU" sz="1200" kern="1200" dirty="0" smtClean="0">
                <a:solidFill>
                  <a:schemeClr val="tx1"/>
                </a:solidFill>
                <a:effectLst/>
                <a:latin typeface="+mn-lt"/>
                <a:ea typeface="+mn-ea"/>
                <a:cs typeface="+mn-cs"/>
              </a:rPr>
              <a:t> the need for continuing research into the threshold attitudes, values, emotions and concepts that underpin the progress of academic staff in online learning in order to ensure that professional development maintains currency with where teaching staff are at in their own journey</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 The need for a more holistic approach to staff professional development emerges…addressing not just threshold concepts but also threshold attitudes, values and emotions</a:t>
            </a:r>
            <a:r>
              <a:rPr lang="en-AU" dirty="0" smtClean="0">
                <a:effectLst/>
              </a:rPr>
              <a:t> </a:t>
            </a:r>
            <a:r>
              <a:rPr lang="en-AU" sz="1200" kern="1200" dirty="0" smtClean="0">
                <a:solidFill>
                  <a:schemeClr val="tx1"/>
                </a:solidFill>
                <a:effectLst/>
                <a:latin typeface="+mn-lt"/>
                <a:ea typeface="+mn-ea"/>
                <a:cs typeface="+mn-cs"/>
              </a:rPr>
              <a:t> </a:t>
            </a:r>
            <a:r>
              <a:rPr lang="en-AU" dirty="0" smtClean="0">
                <a:effectLst/>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E6DF1BA-8492-452B-952F-5DBB27FF8D1D}" type="slidenum">
              <a:rPr lang="en-AU" smtClean="0"/>
              <a:pPr/>
              <a:t>15</a:t>
            </a:fld>
            <a:endParaRPr lang="en-AU"/>
          </a:p>
        </p:txBody>
      </p:sp>
    </p:spTree>
    <p:extLst>
      <p:ext uri="{BB962C8B-B14F-4D97-AF65-F5344CB8AC3E}">
        <p14:creationId xmlns:p14="http://schemas.microsoft.com/office/powerpoint/2010/main" val="2614216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6DF1BA-8492-452B-952F-5DBB27FF8D1D}" type="slidenum">
              <a:rPr lang="en-AU" smtClean="0"/>
              <a:pPr/>
              <a:t>16</a:t>
            </a:fld>
            <a:endParaRPr lang="en-AU"/>
          </a:p>
        </p:txBody>
      </p:sp>
    </p:spTree>
    <p:extLst>
      <p:ext uri="{BB962C8B-B14F-4D97-AF65-F5344CB8AC3E}">
        <p14:creationId xmlns:p14="http://schemas.microsoft.com/office/powerpoint/2010/main" val="2294574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69E0C455-4206-4337-B53D-768064166634}" type="datetimeFigureOut">
              <a:rPr lang="en-AU" smtClean="0"/>
              <a:pPr/>
              <a:t>22/06/15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00B0F0"/>
                </a:solidFill>
                <a:latin typeface="Arial Black" pitchFamily="34" charset="0"/>
              </a:defRPr>
            </a:lvl1p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9E0C455-4206-4337-B53D-768064166634}" type="datetimeFigureOut">
              <a:rPr lang="en-AU" smtClean="0"/>
              <a:pPr/>
              <a:t>22/06/15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E0C455-4206-4337-B53D-768064166634}" type="datetimeFigureOut">
              <a:rPr lang="en-AU" smtClean="0"/>
              <a:pPr/>
              <a:t>22/06/15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69E0C455-4206-4337-B53D-768064166634}" type="datetimeFigureOut">
              <a:rPr lang="en-AU" smtClean="0"/>
              <a:pPr/>
              <a:t>22/06/15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69E0C455-4206-4337-B53D-768064166634}" type="datetimeFigureOut">
              <a:rPr lang="en-AU" smtClean="0"/>
              <a:pPr/>
              <a:t>22/06/15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9E0C455-4206-4337-B53D-768064166634}" type="datetimeFigureOut">
              <a:rPr lang="en-AU" smtClean="0"/>
              <a:pPr/>
              <a:t>22/06/15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0C455-4206-4337-B53D-768064166634}" type="datetimeFigureOut">
              <a:rPr lang="en-AU" smtClean="0"/>
              <a:pPr/>
              <a:t>22/06/15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E0C455-4206-4337-B53D-768064166634}" type="datetimeFigureOut">
              <a:rPr lang="en-AU" smtClean="0"/>
              <a:pPr/>
              <a:t>22/06/15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E0C455-4206-4337-B53D-768064166634}" type="datetimeFigureOut">
              <a:rPr lang="en-AU" smtClean="0"/>
              <a:pPr/>
              <a:t>22/06/15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9E0C455-4206-4337-B53D-768064166634}" type="datetimeFigureOut">
              <a:rPr lang="en-AU" smtClean="0"/>
              <a:pPr/>
              <a:t>22/06/15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9E0C455-4206-4337-B53D-768064166634}" type="datetimeFigureOut">
              <a:rPr lang="en-AU" smtClean="0"/>
              <a:pPr/>
              <a:t>22/06/15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839EB6C-9BF9-43CF-8152-24EF0AFC8B1B}"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E0C455-4206-4337-B53D-768064166634}" type="datetimeFigureOut">
              <a:rPr lang="en-AU" smtClean="0"/>
              <a:pPr/>
              <a:t>22/06/15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9EB6C-9BF9-43CF-8152-24EF0AFC8B1B}"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5.png"/><Relationship Id="rId5" Type="http://schemas.openxmlformats.org/officeDocument/2006/relationships/hyperlink" Target="http://www.polleverywhere.com/app" TargetMode="External"/><Relationship Id="rId6" Type="http://schemas.openxmlformats.org/officeDocument/2006/relationships/hyperlink" Target="http://www.polleverywhere.com/app/help" TargetMode="External"/><Relationship Id="rId7" Type="http://schemas.openxmlformats.org/officeDocument/2006/relationships/hyperlink" Target="https://www.polleverywhere.com/multiple_choice_polls/lQKS5lHwBlgdmXQ?preview=true" TargetMode="External"/><Relationship Id="rId1" Type="http://schemas.openxmlformats.org/officeDocument/2006/relationships/tags" Target="../tags/tag1.xml"/><Relationship Id="rId2"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moodle.avondale.edu.au/course/view.php?id=1317" TargetMode="External"/><Relationship Id="rId5"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3375054"/>
            <a:ext cx="7772400" cy="1494106"/>
          </a:xfrm>
        </p:spPr>
        <p:txBody>
          <a:bodyPr>
            <a:noAutofit/>
          </a:bodyPr>
          <a:lstStyle/>
          <a:p>
            <a:r>
              <a:rPr lang="en-AU" sz="2800" b="1" dirty="0" smtClean="0"/>
              <a:t>Making use of the self-determined learning principles of </a:t>
            </a:r>
            <a:r>
              <a:rPr lang="en-AU" sz="2800" b="1" dirty="0" err="1" smtClean="0"/>
              <a:t>heutagogy</a:t>
            </a:r>
            <a:r>
              <a:rPr lang="en-AU" sz="2800" b="1" dirty="0" smtClean="0"/>
              <a:t> to support academic staff who are learning to teach online</a:t>
            </a:r>
            <a:endParaRPr lang="en-AU" sz="2800" b="1" dirty="0">
              <a:solidFill>
                <a:srgbClr val="00B0F0"/>
              </a:solidFill>
            </a:endParaRPr>
          </a:p>
        </p:txBody>
      </p:sp>
      <p:sp>
        <p:nvSpPr>
          <p:cNvPr id="3" name="Subtitle 2"/>
          <p:cNvSpPr>
            <a:spLocks noGrp="1"/>
          </p:cNvSpPr>
          <p:nvPr>
            <p:ph type="subTitle" idx="1"/>
          </p:nvPr>
        </p:nvSpPr>
        <p:spPr>
          <a:xfrm>
            <a:off x="1339552" y="5827712"/>
            <a:ext cx="6400800" cy="913656"/>
          </a:xfrm>
        </p:spPr>
        <p:txBody>
          <a:bodyPr>
            <a:normAutofit/>
          </a:bodyPr>
          <a:lstStyle/>
          <a:p>
            <a:r>
              <a:rPr lang="en-AU" sz="2000" dirty="0"/>
              <a:t>Chris Boddey </a:t>
            </a:r>
            <a:r>
              <a:rPr lang="en-AU" sz="2000" dirty="0" smtClean="0"/>
              <a:t>and Maria Northcote</a:t>
            </a:r>
          </a:p>
          <a:p>
            <a:r>
              <a:rPr lang="en-AU" sz="2000" dirty="0" smtClean="0"/>
              <a:t>Avondale College of Higher Education, NSW</a:t>
            </a:r>
          </a:p>
          <a:p>
            <a:endParaRPr lang="en-AU" dirty="0"/>
          </a:p>
        </p:txBody>
      </p:sp>
      <p:pic>
        <p:nvPicPr>
          <p:cNvPr id="6" name="Picture 9"/>
          <p:cNvPicPr>
            <a:picLocks noChangeAspect="1" noChangeArrowheads="1"/>
          </p:cNvPicPr>
          <p:nvPr/>
        </p:nvPicPr>
        <p:blipFill>
          <a:blip r:embed="rId3" cstate="email"/>
          <a:srcRect l="14817"/>
          <a:stretch>
            <a:fillRect/>
          </a:stretch>
        </p:blipFill>
        <p:spPr bwMode="auto">
          <a:xfrm>
            <a:off x="0" y="5490000"/>
            <a:ext cx="1165308" cy="1368000"/>
          </a:xfrm>
          <a:prstGeom prst="rect">
            <a:avLst/>
          </a:prstGeom>
          <a:noFill/>
          <a:ln w="28575">
            <a:noFill/>
            <a:miter lim="800000"/>
            <a:headEnd/>
            <a:tailEnd/>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1" y="116632"/>
            <a:ext cx="884554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Maria Northcote 2010 small version.jpg"/>
          <p:cNvPicPr>
            <a:picLocks noChangeAspect="1"/>
          </p:cNvPicPr>
          <p:nvPr/>
        </p:nvPicPr>
        <p:blipFill>
          <a:blip r:embed="rId5" cstate="email"/>
          <a:stretch>
            <a:fillRect/>
          </a:stretch>
        </p:blipFill>
        <p:spPr>
          <a:xfrm>
            <a:off x="8116867" y="5418000"/>
            <a:ext cx="1027133" cy="1440000"/>
          </a:xfrm>
          <a:prstGeom prst="rect">
            <a:avLst/>
          </a:prstGeom>
        </p:spPr>
      </p:pic>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0241" y="2366942"/>
            <a:ext cx="7480192"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969025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780928"/>
            <a:ext cx="7772400" cy="1494106"/>
          </a:xfrm>
        </p:spPr>
        <p:txBody>
          <a:bodyPr>
            <a:noAutofit/>
          </a:bodyPr>
          <a:lstStyle/>
          <a:p>
            <a:r>
              <a:rPr lang="en-US" sz="2800" i="1" dirty="0" smtClean="0"/>
              <a:t>Teaching </a:t>
            </a:r>
            <a:r>
              <a:rPr lang="en-US" sz="2800" i="1" dirty="0"/>
              <a:t>staff technology adoption continues at a slow pace and often does not involve effective, transformative </a:t>
            </a:r>
            <a:r>
              <a:rPr lang="en-US" sz="2800" i="1" dirty="0" smtClean="0"/>
              <a:t>practices </a:t>
            </a:r>
            <a:r>
              <a:rPr lang="en-US" sz="2800" dirty="0" smtClean="0"/>
              <a:t/>
            </a:r>
            <a:br>
              <a:rPr lang="en-US" sz="2800" dirty="0" smtClean="0"/>
            </a:br>
            <a:r>
              <a:rPr lang="en-US" sz="1600" dirty="0" smtClean="0"/>
              <a:t>(</a:t>
            </a:r>
            <a:r>
              <a:rPr lang="en-US" sz="1600" dirty="0" err="1"/>
              <a:t>Torrisi</a:t>
            </a:r>
            <a:r>
              <a:rPr lang="en-US" sz="1600" dirty="0"/>
              <a:t>-Steele &amp; Drew, 2013) </a:t>
            </a:r>
            <a:endParaRPr lang="en-US" sz="2800" dirty="0"/>
          </a:p>
        </p:txBody>
      </p:sp>
      <p:sp>
        <p:nvSpPr>
          <p:cNvPr id="3" name="Subtitle 2"/>
          <p:cNvSpPr>
            <a:spLocks noGrp="1"/>
          </p:cNvSpPr>
          <p:nvPr>
            <p:ph type="subTitle" idx="1"/>
          </p:nvPr>
        </p:nvSpPr>
        <p:spPr>
          <a:xfrm>
            <a:off x="1339552" y="5827712"/>
            <a:ext cx="6400800" cy="913656"/>
          </a:xfrm>
        </p:spPr>
        <p:txBody>
          <a:bodyPr>
            <a:normAutofit/>
          </a:bodyPr>
          <a:lstStyle/>
          <a:p>
            <a:r>
              <a:rPr lang="en-AU" sz="2000" dirty="0"/>
              <a:t>Chris Boddey </a:t>
            </a:r>
            <a:r>
              <a:rPr lang="en-AU" sz="2000" dirty="0" smtClean="0"/>
              <a:t>and Maria Northcote</a:t>
            </a:r>
          </a:p>
          <a:p>
            <a:r>
              <a:rPr lang="en-AU" sz="2000" dirty="0" smtClean="0"/>
              <a:t>Avondale College of Higher Education, NSW</a:t>
            </a:r>
          </a:p>
          <a:p>
            <a:endParaRPr lang="en-AU" dirty="0"/>
          </a:p>
        </p:txBody>
      </p:sp>
      <p:pic>
        <p:nvPicPr>
          <p:cNvPr id="6" name="Picture 9"/>
          <p:cNvPicPr>
            <a:picLocks noChangeAspect="1" noChangeArrowheads="1"/>
          </p:cNvPicPr>
          <p:nvPr/>
        </p:nvPicPr>
        <p:blipFill>
          <a:blip r:embed="rId3" cstate="email"/>
          <a:srcRect l="14817"/>
          <a:stretch>
            <a:fillRect/>
          </a:stretch>
        </p:blipFill>
        <p:spPr bwMode="auto">
          <a:xfrm>
            <a:off x="0" y="5490000"/>
            <a:ext cx="1165308" cy="1368000"/>
          </a:xfrm>
          <a:prstGeom prst="rect">
            <a:avLst/>
          </a:prstGeom>
          <a:noFill/>
          <a:ln w="28575">
            <a:noFill/>
            <a:miter lim="800000"/>
            <a:headEnd/>
            <a:tailEnd/>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1" y="116632"/>
            <a:ext cx="884554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Maria Northcote 2010 small version.jpg"/>
          <p:cNvPicPr>
            <a:picLocks noChangeAspect="1"/>
          </p:cNvPicPr>
          <p:nvPr/>
        </p:nvPicPr>
        <p:blipFill>
          <a:blip r:embed="rId5" cstate="email"/>
          <a:stretch>
            <a:fillRect/>
          </a:stretch>
        </p:blipFill>
        <p:spPr>
          <a:xfrm>
            <a:off x="8116867" y="5418000"/>
            <a:ext cx="1027133" cy="144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780928"/>
            <a:ext cx="7772400" cy="1494106"/>
          </a:xfrm>
        </p:spPr>
        <p:txBody>
          <a:bodyPr>
            <a:noAutofit/>
          </a:bodyPr>
          <a:lstStyle/>
          <a:p>
            <a:r>
              <a:rPr lang="en-US" sz="2800" i="1" dirty="0" smtClean="0"/>
              <a:t>…while </a:t>
            </a:r>
            <a:r>
              <a:rPr lang="en-US" sz="2800" i="1" dirty="0"/>
              <a:t>educational technology integration in course design in some higher education institutions remains conservative, students continue to prefer more technology-enhanced learning experiences. </a:t>
            </a:r>
            <a:endParaRPr lang="en-US" sz="2800" i="1" dirty="0"/>
          </a:p>
        </p:txBody>
      </p:sp>
      <p:sp>
        <p:nvSpPr>
          <p:cNvPr id="3" name="Subtitle 2"/>
          <p:cNvSpPr>
            <a:spLocks noGrp="1"/>
          </p:cNvSpPr>
          <p:nvPr>
            <p:ph type="subTitle" idx="1"/>
          </p:nvPr>
        </p:nvSpPr>
        <p:spPr>
          <a:xfrm>
            <a:off x="1339552" y="5827712"/>
            <a:ext cx="6400800" cy="913656"/>
          </a:xfrm>
        </p:spPr>
        <p:txBody>
          <a:bodyPr>
            <a:normAutofit/>
          </a:bodyPr>
          <a:lstStyle/>
          <a:p>
            <a:r>
              <a:rPr lang="en-AU" sz="2000" dirty="0"/>
              <a:t>Chris Boddey </a:t>
            </a:r>
            <a:r>
              <a:rPr lang="en-AU" sz="2000" dirty="0" smtClean="0"/>
              <a:t>and Maria Northcote</a:t>
            </a:r>
          </a:p>
          <a:p>
            <a:r>
              <a:rPr lang="en-AU" sz="2000" dirty="0" smtClean="0"/>
              <a:t>Avondale College of Higher Education, NSW</a:t>
            </a:r>
          </a:p>
          <a:p>
            <a:endParaRPr lang="en-AU" dirty="0"/>
          </a:p>
        </p:txBody>
      </p:sp>
      <p:pic>
        <p:nvPicPr>
          <p:cNvPr id="6" name="Picture 9"/>
          <p:cNvPicPr>
            <a:picLocks noChangeAspect="1" noChangeArrowheads="1"/>
          </p:cNvPicPr>
          <p:nvPr/>
        </p:nvPicPr>
        <p:blipFill>
          <a:blip r:embed="rId3" cstate="email"/>
          <a:srcRect l="14817"/>
          <a:stretch>
            <a:fillRect/>
          </a:stretch>
        </p:blipFill>
        <p:spPr bwMode="auto">
          <a:xfrm>
            <a:off x="0" y="5490000"/>
            <a:ext cx="1165308" cy="1368000"/>
          </a:xfrm>
          <a:prstGeom prst="rect">
            <a:avLst/>
          </a:prstGeom>
          <a:noFill/>
          <a:ln w="28575">
            <a:noFill/>
            <a:miter lim="800000"/>
            <a:headEnd/>
            <a:tailEnd/>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1" y="116632"/>
            <a:ext cx="884554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Maria Northcote 2010 small version.jpg"/>
          <p:cNvPicPr>
            <a:picLocks noChangeAspect="1"/>
          </p:cNvPicPr>
          <p:nvPr/>
        </p:nvPicPr>
        <p:blipFill>
          <a:blip r:embed="rId5" cstate="email"/>
          <a:stretch>
            <a:fillRect/>
          </a:stretch>
        </p:blipFill>
        <p:spPr>
          <a:xfrm>
            <a:off x="8116867" y="5418000"/>
            <a:ext cx="1027133" cy="1440000"/>
          </a:xfrm>
          <a:prstGeom prst="rect">
            <a:avLst/>
          </a:prstGeom>
        </p:spPr>
      </p:pic>
    </p:spTree>
    <p:extLst>
      <p:ext uri="{BB962C8B-B14F-4D97-AF65-F5344CB8AC3E}">
        <p14:creationId xmlns:p14="http://schemas.microsoft.com/office/powerpoint/2010/main" val="38003171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What?</a:t>
            </a:r>
            <a:endParaRPr lang="en-AU" dirty="0">
              <a:solidFill>
                <a:srgbClr val="00B0F0"/>
              </a:solidFill>
            </a:endParaRPr>
          </a:p>
        </p:txBody>
      </p:sp>
      <p:sp>
        <p:nvSpPr>
          <p:cNvPr id="3" name="Content Placeholder 2"/>
          <p:cNvSpPr>
            <a:spLocks noGrp="1"/>
          </p:cNvSpPr>
          <p:nvPr>
            <p:ph idx="1"/>
          </p:nvPr>
        </p:nvSpPr>
        <p:spPr>
          <a:xfrm>
            <a:off x="251520" y="1268760"/>
            <a:ext cx="8640960" cy="4525963"/>
          </a:xfrm>
        </p:spPr>
        <p:txBody>
          <a:bodyPr>
            <a:normAutofit fontScale="62500" lnSpcReduction="20000"/>
          </a:bodyPr>
          <a:lstStyle/>
          <a:p>
            <a:pPr>
              <a:spcBef>
                <a:spcPts val="1000"/>
              </a:spcBef>
              <a:spcAft>
                <a:spcPts val="1000"/>
              </a:spcAft>
            </a:pPr>
            <a:r>
              <a:rPr lang="en-AU" b="1" dirty="0" smtClean="0">
                <a:solidFill>
                  <a:srgbClr val="00B0F0"/>
                </a:solidFill>
              </a:rPr>
              <a:t>Professional learning/development </a:t>
            </a:r>
            <a:r>
              <a:rPr lang="en-AU" dirty="0" smtClean="0"/>
              <a:t>– academic staff developing knowledge and skills in online teaching and online course design</a:t>
            </a:r>
          </a:p>
          <a:p>
            <a:pPr>
              <a:spcBef>
                <a:spcPts val="1000"/>
              </a:spcBef>
              <a:spcAft>
                <a:spcPts val="1000"/>
              </a:spcAft>
            </a:pPr>
            <a:r>
              <a:rPr lang="en-AU" sz="3100" b="1" dirty="0" smtClean="0">
                <a:solidFill>
                  <a:srgbClr val="00B0F0"/>
                </a:solidFill>
              </a:rPr>
              <a:t>Avondale</a:t>
            </a:r>
            <a:r>
              <a:rPr lang="en-AU" dirty="0" smtClean="0"/>
              <a:t> – Higher education institution (pre-tertiary through to Masters and PhD courses) at Lake Macquarie campus, NSW</a:t>
            </a:r>
          </a:p>
          <a:p>
            <a:pPr>
              <a:spcBef>
                <a:spcPts val="1000"/>
              </a:spcBef>
              <a:spcAft>
                <a:spcPts val="1000"/>
              </a:spcAft>
            </a:pPr>
            <a:r>
              <a:rPr lang="en-AU" sz="3100" b="1" dirty="0" smtClean="0">
                <a:solidFill>
                  <a:srgbClr val="00B0F0"/>
                </a:solidFill>
              </a:rPr>
              <a:t>Academic </a:t>
            </a:r>
            <a:r>
              <a:rPr lang="en-AU" sz="3100" b="1" dirty="0">
                <a:solidFill>
                  <a:srgbClr val="00B0F0"/>
                </a:solidFill>
              </a:rPr>
              <a:t>staff</a:t>
            </a:r>
            <a:r>
              <a:rPr lang="en-AU" dirty="0" smtClean="0"/>
              <a:t>– 69 academic staff (175 staff in total)</a:t>
            </a:r>
          </a:p>
          <a:p>
            <a:pPr>
              <a:spcBef>
                <a:spcPts val="1000"/>
              </a:spcBef>
              <a:spcAft>
                <a:spcPts val="1000"/>
              </a:spcAft>
            </a:pPr>
            <a:r>
              <a:rPr lang="en-AU" sz="3100" b="1" dirty="0" smtClean="0">
                <a:solidFill>
                  <a:srgbClr val="00B0F0"/>
                </a:solidFill>
              </a:rPr>
              <a:t>Online PD resource </a:t>
            </a:r>
            <a:r>
              <a:rPr lang="en-AU" dirty="0" smtClean="0"/>
              <a:t>– </a:t>
            </a:r>
            <a:r>
              <a:rPr lang="en-AU" dirty="0" err="1" smtClean="0"/>
              <a:t>Moodle’s</a:t>
            </a:r>
            <a:r>
              <a:rPr lang="en-AU" dirty="0" smtClean="0"/>
              <a:t> Little Helper</a:t>
            </a:r>
          </a:p>
          <a:p>
            <a:pPr>
              <a:spcBef>
                <a:spcPts val="1000"/>
              </a:spcBef>
              <a:spcAft>
                <a:spcPts val="1000"/>
              </a:spcAft>
            </a:pPr>
            <a:r>
              <a:rPr lang="en-AU" dirty="0" smtClean="0"/>
              <a:t>Drawing on </a:t>
            </a:r>
            <a:r>
              <a:rPr lang="en-AU" sz="3100" b="1" dirty="0">
                <a:solidFill>
                  <a:srgbClr val="00B0F0"/>
                </a:solidFill>
              </a:rPr>
              <a:t>theories</a:t>
            </a:r>
            <a:r>
              <a:rPr lang="en-AU" dirty="0" smtClean="0"/>
              <a:t> of</a:t>
            </a:r>
          </a:p>
          <a:p>
            <a:pPr lvl="1">
              <a:spcBef>
                <a:spcPts val="300"/>
              </a:spcBef>
              <a:spcAft>
                <a:spcPts val="300"/>
              </a:spcAft>
            </a:pPr>
            <a:r>
              <a:rPr lang="en-AU" dirty="0" err="1" smtClean="0"/>
              <a:t>Heutagogy</a:t>
            </a:r>
            <a:r>
              <a:rPr lang="en-AU" dirty="0" smtClean="0"/>
              <a:t> (</a:t>
            </a:r>
            <a:r>
              <a:rPr lang="en-AU" dirty="0" err="1" smtClean="0"/>
              <a:t>Hase</a:t>
            </a:r>
            <a:r>
              <a:rPr lang="en-AU" dirty="0" smtClean="0"/>
              <a:t>, 2009; </a:t>
            </a:r>
            <a:r>
              <a:rPr lang="en-AU" dirty="0" err="1" smtClean="0"/>
              <a:t>Hase</a:t>
            </a:r>
            <a:r>
              <a:rPr lang="en-AU" dirty="0" smtClean="0"/>
              <a:t> &amp; Kenyon, 2003): a self-determined learning theory</a:t>
            </a:r>
          </a:p>
          <a:p>
            <a:pPr lvl="1">
              <a:spcBef>
                <a:spcPts val="300"/>
              </a:spcBef>
              <a:spcAft>
                <a:spcPts val="300"/>
              </a:spcAft>
            </a:pPr>
            <a:r>
              <a:rPr lang="en-AU" dirty="0"/>
              <a:t>C</a:t>
            </a:r>
            <a:r>
              <a:rPr lang="en-AU" dirty="0" smtClean="0"/>
              <a:t>apacity-building PD programs (for example, </a:t>
            </a:r>
            <a:r>
              <a:rPr lang="en-AU" dirty="0" err="1" smtClean="0"/>
              <a:t>Symes</a:t>
            </a:r>
            <a:r>
              <a:rPr lang="en-AU" dirty="0" smtClean="0"/>
              <a:t>, 2005) </a:t>
            </a:r>
          </a:p>
          <a:p>
            <a:pPr lvl="1">
              <a:spcBef>
                <a:spcPts val="300"/>
              </a:spcBef>
              <a:spcAft>
                <a:spcPts val="300"/>
              </a:spcAft>
            </a:pPr>
            <a:r>
              <a:rPr lang="en-AU" dirty="0" smtClean="0"/>
              <a:t>Utilisation-focused research methodology (Patton, 2011)</a:t>
            </a:r>
          </a:p>
          <a:p>
            <a:pPr lvl="1">
              <a:spcBef>
                <a:spcPts val="300"/>
              </a:spcBef>
              <a:spcAft>
                <a:spcPts val="300"/>
              </a:spcAft>
            </a:pPr>
            <a:r>
              <a:rPr lang="en-AU" dirty="0" smtClean="0"/>
              <a:t>Learning about online teaching by being an online learner (Salmon, 2013)</a:t>
            </a:r>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4</a:t>
            </a:fld>
            <a:endParaRPr lang="en-AU" dirty="0">
              <a:solidFill>
                <a:schemeClr val="bg1">
                  <a:lumMod val="75000"/>
                </a:schemeClr>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fontScale="90000"/>
          </a:bodyPr>
          <a:lstStyle/>
          <a:p>
            <a:r>
              <a:rPr lang="en-AU" dirty="0"/>
              <a:t>You? Learning to teach online … Your preferred PD method?</a:t>
            </a:r>
            <a:endParaRPr lang="en-AU" dirty="0">
              <a:solidFill>
                <a:srgbClr val="00B0F0"/>
              </a:solidFill>
            </a:endParaRPr>
          </a:p>
        </p:txBody>
      </p:sp>
      <p:sp>
        <p:nvSpPr>
          <p:cNvPr id="3" name="Content Placeholder 2"/>
          <p:cNvSpPr>
            <a:spLocks noGrp="1"/>
          </p:cNvSpPr>
          <p:nvPr>
            <p:ph idx="1"/>
          </p:nvPr>
        </p:nvSpPr>
        <p:spPr>
          <a:xfrm>
            <a:off x="457200" y="1268760"/>
            <a:ext cx="4474840" cy="4525963"/>
          </a:xfrm>
        </p:spPr>
        <p:txBody>
          <a:bodyPr>
            <a:normAutofit fontScale="77500" lnSpcReduction="20000"/>
          </a:bodyPr>
          <a:lstStyle/>
          <a:p>
            <a:pPr marL="514350" indent="-514350">
              <a:buFont typeface="+mj-lt"/>
              <a:buAutoNum type="arabicPeriod"/>
            </a:pPr>
            <a:r>
              <a:rPr lang="en-AU" sz="3100" dirty="0" smtClean="0"/>
              <a:t>On-campus interactive workshop in a small group</a:t>
            </a:r>
          </a:p>
          <a:p>
            <a:pPr marL="514350" indent="-514350">
              <a:buFont typeface="+mj-lt"/>
              <a:buAutoNum type="arabicPeriod"/>
            </a:pPr>
            <a:r>
              <a:rPr lang="en-AU" sz="3100" dirty="0" smtClean="0"/>
              <a:t>One-to-one consultation with professional development officer</a:t>
            </a:r>
          </a:p>
          <a:p>
            <a:pPr marL="514350" indent="-514350">
              <a:buFont typeface="+mj-lt"/>
              <a:buAutoNum type="arabicPeriod"/>
            </a:pPr>
            <a:r>
              <a:rPr lang="en-AU" sz="3100" dirty="0" smtClean="0"/>
              <a:t>Self-help online instructions</a:t>
            </a:r>
          </a:p>
          <a:p>
            <a:pPr marL="514350" indent="-514350">
              <a:buFont typeface="+mj-lt"/>
              <a:buAutoNum type="arabicPeriod"/>
            </a:pPr>
            <a:r>
              <a:rPr lang="en-AU" sz="3100" dirty="0" smtClean="0"/>
              <a:t>View examples of exemplars (good practice)</a:t>
            </a:r>
          </a:p>
          <a:p>
            <a:pPr marL="514350" indent="-514350">
              <a:buFont typeface="+mj-lt"/>
              <a:buAutoNum type="arabicPeriod"/>
            </a:pPr>
            <a:r>
              <a:rPr lang="en-AU" sz="3100" dirty="0" smtClean="0"/>
              <a:t>Online course (across a few weeks)</a:t>
            </a:r>
          </a:p>
          <a:p>
            <a:pPr marL="514350" indent="-514350">
              <a:buFont typeface="+mj-lt"/>
              <a:buAutoNum type="arabicPeriod"/>
            </a:pPr>
            <a:r>
              <a:rPr lang="en-AU" sz="3100" dirty="0" smtClean="0"/>
              <a:t>Face-to-face study group (across a few weeks)</a:t>
            </a:r>
          </a:p>
          <a:p>
            <a:pPr marL="514350" indent="-514350">
              <a:buFont typeface="+mj-lt"/>
              <a:buAutoNum type="arabicPeriod"/>
            </a:pPr>
            <a:r>
              <a:rPr lang="en-AU" sz="3100" dirty="0" smtClean="0"/>
              <a:t>Research project</a:t>
            </a:r>
          </a:p>
        </p:txBody>
      </p:sp>
      <p:sp>
        <p:nvSpPr>
          <p:cNvPr id="5" name="Content Placeholder 2"/>
          <p:cNvSpPr txBox="1">
            <a:spLocks/>
          </p:cNvSpPr>
          <p:nvPr/>
        </p:nvSpPr>
        <p:spPr>
          <a:xfrm>
            <a:off x="5004048" y="1196752"/>
            <a:ext cx="4474840" cy="4525963"/>
          </a:xfrm>
          <a:prstGeom prst="rect">
            <a:avLst/>
          </a:prstGeom>
        </p:spPr>
        <p:txBody>
          <a:bodyPr vert="horz" lIns="91440" tIns="45720" rIns="91440" bIns="45720" rtlCol="0">
            <a:normAutofit/>
          </a:bodyPr>
          <a:lstStyle/>
          <a:p>
            <a:pPr marL="514350" lvl="0" indent="-514350">
              <a:spcBef>
                <a:spcPct val="20000"/>
              </a:spcBef>
              <a:buFont typeface="+mj-lt"/>
              <a:buAutoNum type="arabicPeriod" startAt="8"/>
            </a:pPr>
            <a:r>
              <a:rPr lang="en-AU" sz="2400" dirty="0"/>
              <a:t>Audio podcast</a:t>
            </a:r>
          </a:p>
          <a:p>
            <a:pPr marL="514350" lvl="0" indent="-514350">
              <a:spcBef>
                <a:spcPct val="20000"/>
              </a:spcBef>
              <a:buFont typeface="+mj-lt"/>
              <a:buAutoNum type="arabicPeriod" startAt="8"/>
            </a:pPr>
            <a:r>
              <a:rPr lang="en-AU" sz="2400" dirty="0"/>
              <a:t>Video tutorials</a:t>
            </a:r>
          </a:p>
          <a:p>
            <a:pPr marL="514350" lvl="0" indent="-514350">
              <a:spcBef>
                <a:spcPct val="20000"/>
              </a:spcBef>
              <a:buFont typeface="+mj-lt"/>
              <a:buAutoNum type="arabicPeriod" startAt="8"/>
            </a:pPr>
            <a:r>
              <a:rPr lang="en-AU" sz="2400" dirty="0"/>
              <a:t>Shadowing an experienced colleague</a:t>
            </a:r>
          </a:p>
          <a:p>
            <a:pPr marL="514350" lvl="0" indent="-514350">
              <a:spcBef>
                <a:spcPct val="20000"/>
              </a:spcBef>
              <a:buFont typeface="+mj-lt"/>
              <a:buAutoNum type="arabicPeriod" startAt="8"/>
            </a:pPr>
            <a:r>
              <a:rPr lang="en-AU" sz="2400" dirty="0"/>
              <a:t>Face-to-face lecture presentations</a:t>
            </a:r>
          </a:p>
          <a:p>
            <a:pPr marL="514350" lvl="0" indent="-514350">
              <a:spcBef>
                <a:spcPct val="20000"/>
              </a:spcBef>
              <a:buFont typeface="+mj-lt"/>
              <a:buAutoNum type="arabicPeriod" startAt="8"/>
            </a:pPr>
            <a:r>
              <a:rPr lang="en-AU" sz="2400" dirty="0"/>
              <a:t>Webinar</a:t>
            </a:r>
          </a:p>
          <a:p>
            <a:pPr marL="514350" lvl="0" indent="-514350">
              <a:spcBef>
                <a:spcPct val="20000"/>
              </a:spcBef>
              <a:buFont typeface="+mj-lt"/>
              <a:buAutoNum type="arabicPeriod" startAt="8"/>
            </a:pPr>
            <a:r>
              <a:rPr lang="en-AU" sz="2400" dirty="0"/>
              <a:t>Attendance at a conference</a:t>
            </a:r>
          </a:p>
          <a:p>
            <a:pPr marL="514350" lvl="0" indent="-514350">
              <a:spcBef>
                <a:spcPct val="20000"/>
              </a:spcBef>
              <a:buFont typeface="+mj-lt"/>
              <a:buAutoNum type="arabicPeriod" startAt="8"/>
            </a:pPr>
            <a:r>
              <a:rPr lang="en-AU" sz="2400" dirty="0" smtClean="0"/>
              <a:t>Other?</a:t>
            </a:r>
            <a:endParaRPr lang="en-AU" sz="2400" dirty="0"/>
          </a:p>
        </p:txBody>
      </p:sp>
      <p:sp>
        <p:nvSpPr>
          <p:cNvPr id="6" name="TextBox 5"/>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5</a:t>
            </a:fld>
            <a:endParaRPr lang="en-AU" dirty="0">
              <a:solidFill>
                <a:schemeClr val="bg1">
                  <a:lumMod val="75000"/>
                </a:schemeClr>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132856" y="5733256"/>
            <a:ext cx="3742371" cy="923330"/>
          </a:xfrm>
          <a:prstGeom prst="rect">
            <a:avLst/>
          </a:prstGeom>
          <a:solidFill>
            <a:schemeClr val="accent6">
              <a:lumMod val="40000"/>
              <a:lumOff val="60000"/>
            </a:schemeClr>
          </a:solidFill>
          <a:ln>
            <a:solidFill>
              <a:schemeClr val="accent2"/>
            </a:solidFill>
          </a:ln>
        </p:spPr>
        <p:txBody>
          <a:bodyPr wrap="none" rtlCol="0">
            <a:spAutoFit/>
          </a:bodyPr>
          <a:lstStyle/>
          <a:p>
            <a:r>
              <a:rPr lang="en-AU" dirty="0" smtClean="0"/>
              <a:t>Add a Poll everywhere (choose 2 or 3)</a:t>
            </a:r>
          </a:p>
          <a:p>
            <a:r>
              <a:rPr lang="en-AU" dirty="0" smtClean="0"/>
              <a:t/>
            </a:r>
            <a:br>
              <a:rPr lang="en-AU" dirty="0" smtClean="0"/>
            </a:br>
            <a:r>
              <a:rPr lang="en-AU" dirty="0" smtClean="0"/>
              <a:t>Plan B: hands up, chat</a:t>
            </a:r>
            <a:endParaRPr lang="en-AU"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366184" y="274638"/>
            <a:ext cx="8411633" cy="6308725"/>
          </a:xfrm>
          <a:prstGeom prst="rect">
            <a:avLst/>
          </a:prstGeom>
        </p:spPr>
      </p:pic>
      <p:sp>
        <p:nvSpPr>
          <p:cNvPr id="3" name="Rectangle 2">
            <a:hlinkClick r:id="rId5"/>
          </p:cNvPr>
          <p:cNvSpPr/>
          <p:nvPr/>
        </p:nvSpPr>
        <p:spPr>
          <a:xfrm>
            <a:off x="1863656" y="2266525"/>
            <a:ext cx="2333023" cy="20548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hlinkClick r:id="rId6"/>
          </p:cNvPr>
          <p:cNvSpPr/>
          <p:nvPr/>
        </p:nvSpPr>
        <p:spPr>
          <a:xfrm>
            <a:off x="4973258" y="4597460"/>
            <a:ext cx="21914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hlinkClick r:id="rId7" action="ppaction://hlinkfile"/>
          </p:cNvPr>
          <p:cNvSpPr/>
          <p:nvPr/>
        </p:nvSpPr>
        <p:spPr>
          <a:xfrm>
            <a:off x="2912827" y="5194487"/>
            <a:ext cx="3313169" cy="37040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30600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Context and the problem</a:t>
            </a:r>
            <a:endParaRPr lang="en-AU" dirty="0">
              <a:solidFill>
                <a:srgbClr val="00B0F0"/>
              </a:solidFill>
            </a:endParaRPr>
          </a:p>
        </p:txBody>
      </p:sp>
      <p:sp>
        <p:nvSpPr>
          <p:cNvPr id="3" name="Content Placeholder 2"/>
          <p:cNvSpPr>
            <a:spLocks noGrp="1"/>
          </p:cNvSpPr>
          <p:nvPr>
            <p:ph idx="1"/>
          </p:nvPr>
        </p:nvSpPr>
        <p:spPr>
          <a:xfrm>
            <a:off x="457200" y="1268760"/>
            <a:ext cx="8229600" cy="4525963"/>
          </a:xfrm>
        </p:spPr>
        <p:txBody>
          <a:bodyPr>
            <a:normAutofit/>
          </a:bodyPr>
          <a:lstStyle/>
          <a:p>
            <a:r>
              <a:rPr lang="en-AU" sz="2400" dirty="0" smtClean="0"/>
              <a:t>Small institution</a:t>
            </a:r>
          </a:p>
          <a:p>
            <a:r>
              <a:rPr lang="en-AU" sz="2400" dirty="0" smtClean="0"/>
              <a:t>Minimal professional learning support</a:t>
            </a:r>
          </a:p>
          <a:p>
            <a:r>
              <a:rPr lang="en-AU" sz="2400" dirty="0" smtClean="0"/>
              <a:t>Past: suspicion about online learning (attitudes)</a:t>
            </a:r>
          </a:p>
          <a:p>
            <a:r>
              <a:rPr lang="en-AU" sz="2400" dirty="0" smtClean="0"/>
              <a:t>Current: Staff keen to improve knowledge, skills</a:t>
            </a:r>
          </a:p>
          <a:p>
            <a:r>
              <a:rPr lang="en-AU" sz="2400" dirty="0" smtClean="0"/>
              <a:t>Other research: threshold concepts in online teaching (since 2010)</a:t>
            </a:r>
          </a:p>
          <a:p>
            <a:r>
              <a:rPr lang="en-AU" sz="2400" b="1" i="1" dirty="0" smtClean="0"/>
              <a:t>Researcher’s Little Helper</a:t>
            </a:r>
            <a:r>
              <a:rPr lang="en-AU" sz="2400" dirty="0" smtClean="0"/>
              <a:t>: Similar resource for postgraduate supervisors and candidates</a:t>
            </a:r>
            <a:endParaRPr lang="en-AU" sz="2400" dirty="0"/>
          </a:p>
          <a:p>
            <a:r>
              <a:rPr lang="en-AU" sz="2400" dirty="0" smtClean="0"/>
              <a:t>Needed an approach that would capitalise on current needs but assist in developing autonomy</a:t>
            </a:r>
            <a:endParaRPr lang="en-AU" sz="2400" dirty="0"/>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7</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Research questions</a:t>
            </a:r>
            <a:endParaRPr lang="en-AU" dirty="0">
              <a:solidFill>
                <a:srgbClr val="00B0F0"/>
              </a:solidFill>
            </a:endParaRPr>
          </a:p>
        </p:txBody>
      </p:sp>
      <p:sp>
        <p:nvSpPr>
          <p:cNvPr id="3" name="Content Placeholder 2"/>
          <p:cNvSpPr>
            <a:spLocks noGrp="1"/>
          </p:cNvSpPr>
          <p:nvPr>
            <p:ph idx="1"/>
          </p:nvPr>
        </p:nvSpPr>
        <p:spPr>
          <a:xfrm>
            <a:off x="457200" y="1268760"/>
            <a:ext cx="8229600" cy="4525963"/>
          </a:xfrm>
        </p:spPr>
        <p:txBody>
          <a:bodyPr>
            <a:normAutofit/>
          </a:bodyPr>
          <a:lstStyle/>
          <a:p>
            <a:r>
              <a:rPr lang="en-AU" sz="2400" dirty="0" smtClean="0"/>
              <a:t>What are the </a:t>
            </a:r>
            <a:r>
              <a:rPr lang="en-AU" sz="2400" b="1" dirty="0" smtClean="0">
                <a:solidFill>
                  <a:srgbClr val="00B0F0"/>
                </a:solidFill>
              </a:rPr>
              <a:t>needs</a:t>
            </a:r>
            <a:r>
              <a:rPr lang="en-AU" sz="2400" dirty="0" smtClean="0"/>
              <a:t> of academic staff as they develop online course design and teaching skills?</a:t>
            </a:r>
          </a:p>
          <a:p>
            <a:endParaRPr lang="en-AU" sz="2400" dirty="0" smtClean="0"/>
          </a:p>
          <a:p>
            <a:r>
              <a:rPr lang="en-AU" sz="2400" dirty="0" smtClean="0"/>
              <a:t>How can varied needs of academic staff be incorporated into an </a:t>
            </a:r>
            <a:r>
              <a:rPr lang="en-AU" sz="2400" b="1" dirty="0">
                <a:solidFill>
                  <a:srgbClr val="00B0F0"/>
                </a:solidFill>
              </a:rPr>
              <a:t>online self-help support resource</a:t>
            </a:r>
            <a:r>
              <a:rPr lang="en-AU" sz="2400" dirty="0" smtClean="0"/>
              <a:t>?</a:t>
            </a:r>
          </a:p>
          <a:p>
            <a:endParaRPr lang="en-AU" sz="2400" dirty="0" smtClean="0"/>
          </a:p>
          <a:p>
            <a:r>
              <a:rPr lang="en-AU" sz="2400" dirty="0" smtClean="0"/>
              <a:t>How is the self-help resource </a:t>
            </a:r>
            <a:r>
              <a:rPr lang="en-AU" sz="2400" b="1" dirty="0">
                <a:solidFill>
                  <a:srgbClr val="00B0F0"/>
                </a:solidFill>
              </a:rPr>
              <a:t>used</a:t>
            </a:r>
            <a:r>
              <a:rPr lang="en-AU" sz="2400" dirty="0" smtClean="0"/>
              <a:t> by academic staff to develop online course design and teaching skills?</a:t>
            </a:r>
          </a:p>
          <a:p>
            <a:endParaRPr lang="en-AU" sz="2400" dirty="0"/>
          </a:p>
          <a:p>
            <a:pPr>
              <a:buNone/>
            </a:pPr>
            <a:endParaRPr lang="en-AU" sz="2400" dirty="0"/>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8</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fontScale="90000"/>
          </a:bodyPr>
          <a:lstStyle/>
          <a:p>
            <a:r>
              <a:rPr lang="en-AU" dirty="0" smtClean="0"/>
              <a:t>Theoretical and methodological foundations</a:t>
            </a:r>
            <a:endParaRPr lang="en-AU" dirty="0">
              <a:solidFill>
                <a:srgbClr val="00B0F0"/>
              </a:solidFill>
            </a:endParaRPr>
          </a:p>
        </p:txBody>
      </p:sp>
      <p:sp>
        <p:nvSpPr>
          <p:cNvPr id="3" name="Content Placeholder 2"/>
          <p:cNvSpPr>
            <a:spLocks noGrp="1"/>
          </p:cNvSpPr>
          <p:nvPr>
            <p:ph idx="1"/>
          </p:nvPr>
        </p:nvSpPr>
        <p:spPr>
          <a:xfrm>
            <a:off x="251520" y="1268760"/>
            <a:ext cx="8640960" cy="4525963"/>
          </a:xfrm>
        </p:spPr>
        <p:txBody>
          <a:bodyPr>
            <a:normAutofit/>
          </a:bodyPr>
          <a:lstStyle/>
          <a:p>
            <a:r>
              <a:rPr lang="en-AU" sz="2400" b="1" dirty="0" err="1" smtClean="0">
                <a:solidFill>
                  <a:srgbClr val="00B0F0"/>
                </a:solidFill>
              </a:rPr>
              <a:t>Heutagogy</a:t>
            </a:r>
            <a:r>
              <a:rPr lang="en-AU" sz="2400" dirty="0" smtClean="0"/>
              <a:t>: self-help nature of the theory;</a:t>
            </a:r>
          </a:p>
          <a:p>
            <a:pPr lvl="1"/>
            <a:r>
              <a:rPr lang="en-AU" sz="2400" dirty="0" smtClean="0"/>
              <a:t>"recognizes that people learn when they are ready and that this is most likely to occur quite randomly, chaotically and in the face of ambiguity and need" (</a:t>
            </a:r>
            <a:r>
              <a:rPr lang="en-AU" sz="2400" dirty="0" err="1" smtClean="0"/>
              <a:t>Hase</a:t>
            </a:r>
            <a:r>
              <a:rPr lang="en-AU" sz="2400" dirty="0" smtClean="0"/>
              <a:t> &amp; Kenyon, pp. 3-4)</a:t>
            </a:r>
          </a:p>
          <a:p>
            <a:pPr lvl="1"/>
            <a:r>
              <a:rPr lang="en-AU" sz="2400" dirty="0" smtClean="0"/>
              <a:t>"when there is a gap in understanding that creates curiosity, confusion or a gentle unease" (</a:t>
            </a:r>
            <a:r>
              <a:rPr lang="en-AU" sz="2400" dirty="0" err="1" smtClean="0"/>
              <a:t>Hase</a:t>
            </a:r>
            <a:r>
              <a:rPr lang="en-AU" sz="2400" dirty="0" smtClean="0"/>
              <a:t>, 2009, p. 44)</a:t>
            </a:r>
          </a:p>
          <a:p>
            <a:endParaRPr lang="en-AU" sz="2400" b="1" dirty="0" smtClean="0">
              <a:solidFill>
                <a:srgbClr val="00B0F0"/>
              </a:solidFill>
            </a:endParaRPr>
          </a:p>
          <a:p>
            <a:r>
              <a:rPr lang="en-AU" sz="2400" b="1" dirty="0" smtClean="0">
                <a:solidFill>
                  <a:srgbClr val="00B0F0"/>
                </a:solidFill>
              </a:rPr>
              <a:t>Evaluation-focused research design</a:t>
            </a:r>
            <a:r>
              <a:rPr lang="en-AU" sz="2400" dirty="0"/>
              <a:t> </a:t>
            </a:r>
            <a:r>
              <a:rPr lang="en-AU" sz="2400" dirty="0" smtClean="0"/>
              <a:t>(Patton, 2011): guided:</a:t>
            </a:r>
          </a:p>
          <a:p>
            <a:pPr lvl="1"/>
            <a:r>
              <a:rPr lang="en-AU" sz="2400" dirty="0" smtClean="0"/>
              <a:t>the </a:t>
            </a:r>
            <a:r>
              <a:rPr lang="en-AU" sz="2400" i="1" dirty="0" smtClean="0"/>
              <a:t>development</a:t>
            </a:r>
            <a:r>
              <a:rPr lang="en-AU" sz="2400" dirty="0" smtClean="0"/>
              <a:t> of the content and structure of resource</a:t>
            </a:r>
          </a:p>
          <a:p>
            <a:pPr lvl="1"/>
            <a:r>
              <a:rPr lang="en-AU" sz="2400" dirty="0"/>
              <a:t>t</a:t>
            </a:r>
            <a:r>
              <a:rPr lang="en-AU" sz="2400" dirty="0" smtClean="0"/>
              <a:t>he </a:t>
            </a:r>
            <a:r>
              <a:rPr lang="en-AU" sz="2400" i="1" dirty="0" smtClean="0"/>
              <a:t>evaluation</a:t>
            </a:r>
            <a:r>
              <a:rPr lang="en-AU" sz="2400" dirty="0" smtClean="0"/>
              <a:t> of the content and structure of resource</a:t>
            </a:r>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9</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556792" y="2636912"/>
            <a:ext cx="2026452" cy="369332"/>
          </a:xfrm>
          <a:prstGeom prst="rect">
            <a:avLst/>
          </a:prstGeom>
          <a:solidFill>
            <a:schemeClr val="accent6">
              <a:lumMod val="40000"/>
              <a:lumOff val="60000"/>
            </a:schemeClr>
          </a:solidFill>
          <a:ln>
            <a:solidFill>
              <a:schemeClr val="accent2"/>
            </a:solidFill>
          </a:ln>
        </p:spPr>
        <p:txBody>
          <a:bodyPr wrap="none" rtlCol="0">
            <a:spAutoFit/>
          </a:bodyPr>
          <a:lstStyle/>
          <a:p>
            <a:r>
              <a:rPr lang="en-AU" dirty="0" smtClean="0"/>
              <a:t>Go over this quickly</a:t>
            </a:r>
            <a:endParaRPr lang="en-AU"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Stages of the study</a:t>
            </a:r>
            <a:endParaRPr lang="en-AU" dirty="0">
              <a:solidFill>
                <a:srgbClr val="00B0F0"/>
              </a:solidFill>
            </a:endParaRPr>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10</a:t>
            </a:fld>
            <a:endParaRPr lang="en-AU" dirty="0">
              <a:solidFill>
                <a:schemeClr val="bg1">
                  <a:lumMod val="75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666427391"/>
              </p:ext>
            </p:extLst>
          </p:nvPr>
        </p:nvGraphicFramePr>
        <p:xfrm>
          <a:off x="251519" y="1412776"/>
          <a:ext cx="8496944" cy="4320479"/>
        </p:xfrm>
        <a:graphic>
          <a:graphicData uri="http://schemas.openxmlformats.org/drawingml/2006/table">
            <a:tbl>
              <a:tblPr/>
              <a:tblGrid>
                <a:gridCol w="1080121"/>
                <a:gridCol w="792088"/>
                <a:gridCol w="6624735"/>
              </a:tblGrid>
              <a:tr h="684076">
                <a:tc>
                  <a:txBody>
                    <a:bodyPr/>
                    <a:lstStyle/>
                    <a:p>
                      <a:pPr>
                        <a:spcAft>
                          <a:spcPts val="0"/>
                        </a:spcAft>
                      </a:pPr>
                      <a:r>
                        <a:rPr lang="en-US" sz="2000" dirty="0">
                          <a:latin typeface="Calibri" pitchFamily="34" charset="0"/>
                          <a:ea typeface="Times New Roman"/>
                          <a:cs typeface="Times New Roman"/>
                        </a:rPr>
                        <a:t>Stage 1</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dirty="0">
                          <a:latin typeface="Calibri" pitchFamily="34" charset="0"/>
                          <a:ea typeface="Times New Roman"/>
                          <a:cs typeface="Times New Roman"/>
                        </a:rPr>
                        <a:t>2011-2012</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dirty="0">
                          <a:solidFill>
                            <a:srgbClr val="00B0F0"/>
                          </a:solidFill>
                          <a:latin typeface="Calibri" pitchFamily="34" charset="0"/>
                          <a:ea typeface="Times New Roman"/>
                          <a:cs typeface="Times New Roman"/>
                        </a:rPr>
                        <a:t>Problem defined </a:t>
                      </a:r>
                      <a:r>
                        <a:rPr lang="en-US" sz="2000" dirty="0">
                          <a:latin typeface="Calibri" pitchFamily="34" charset="0"/>
                          <a:ea typeface="Times New Roman"/>
                          <a:cs typeface="Times New Roman"/>
                        </a:rPr>
                        <a:t>in consultation with practitioners (online educators)</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4076">
                <a:tc>
                  <a:txBody>
                    <a:bodyPr/>
                    <a:lstStyle/>
                    <a:p>
                      <a:pPr>
                        <a:spcAft>
                          <a:spcPts val="0"/>
                        </a:spcAft>
                      </a:pPr>
                      <a:r>
                        <a:rPr lang="en-US" sz="2000">
                          <a:latin typeface="Calibri" pitchFamily="34" charset="0"/>
                          <a:ea typeface="Times New Roman"/>
                          <a:cs typeface="Times New Roman"/>
                        </a:rPr>
                        <a:t>Stage 2</a:t>
                      </a:r>
                      <a:endParaRPr lang="en-AU" sz="200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dirty="0">
                          <a:latin typeface="Calibri" pitchFamily="34" charset="0"/>
                          <a:ea typeface="Times New Roman"/>
                          <a:cs typeface="Times New Roman"/>
                        </a:rPr>
                        <a:t>2012</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200" dirty="0">
                          <a:solidFill>
                            <a:srgbClr val="00B0F0"/>
                          </a:solidFill>
                          <a:latin typeface="Calibri" pitchFamily="34" charset="0"/>
                          <a:ea typeface="Times New Roman"/>
                          <a:cs typeface="Times New Roman"/>
                        </a:rPr>
                        <a:t>Prototype 1</a:t>
                      </a:r>
                      <a:r>
                        <a:rPr lang="en-US" sz="2000" dirty="0">
                          <a:latin typeface="Calibri" pitchFamily="34" charset="0"/>
                          <a:ea typeface="Times New Roman"/>
                          <a:cs typeface="Times New Roman"/>
                        </a:rPr>
                        <a:t> of the resource was created and made available for use and evaluation</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4175">
                <a:tc>
                  <a:txBody>
                    <a:bodyPr/>
                    <a:lstStyle/>
                    <a:p>
                      <a:pPr>
                        <a:spcAft>
                          <a:spcPts val="0"/>
                        </a:spcAft>
                      </a:pPr>
                      <a:r>
                        <a:rPr lang="en-US" sz="2000">
                          <a:latin typeface="Calibri" pitchFamily="34" charset="0"/>
                          <a:ea typeface="Times New Roman"/>
                          <a:cs typeface="Times New Roman"/>
                        </a:rPr>
                        <a:t>Stage 3</a:t>
                      </a:r>
                      <a:endParaRPr lang="en-AU" sz="200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a:latin typeface="Calibri" pitchFamily="34" charset="0"/>
                          <a:ea typeface="Times New Roman"/>
                          <a:cs typeface="Times New Roman"/>
                        </a:rPr>
                        <a:t>2012-2013</a:t>
                      </a:r>
                      <a:endParaRPr lang="en-AU" sz="200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b="1" kern="1200" dirty="0">
                          <a:solidFill>
                            <a:srgbClr val="00B0F0"/>
                          </a:solidFill>
                          <a:latin typeface="Calibri" pitchFamily="34" charset="0"/>
                          <a:ea typeface="Times New Roman"/>
                          <a:cs typeface="Times New Roman"/>
                        </a:rPr>
                        <a:t>Evaluation</a:t>
                      </a:r>
                      <a:r>
                        <a:rPr lang="en-US" sz="2000" dirty="0">
                          <a:latin typeface="Calibri" pitchFamily="34" charset="0"/>
                          <a:ea typeface="Times New Roman"/>
                          <a:cs typeface="Times New Roman"/>
                        </a:rPr>
                        <a:t> processes identified and administered to gather feedback data (evaluation surveys</a:t>
                      </a:r>
                      <a:r>
                        <a:rPr lang="en-US" sz="2000" dirty="0" smtClean="0">
                          <a:latin typeface="Calibri" pitchFamily="34" charset="0"/>
                          <a:ea typeface="Times New Roman"/>
                          <a:cs typeface="Times New Roman"/>
                        </a:rPr>
                        <a:t>; reflection journals; </a:t>
                      </a:r>
                      <a:r>
                        <a:rPr lang="en-US" sz="2000" dirty="0">
                          <a:latin typeface="Calibri" pitchFamily="34" charset="0"/>
                          <a:ea typeface="Times New Roman"/>
                          <a:cs typeface="Times New Roman"/>
                        </a:rPr>
                        <a:t>learner analytics in LMS; and Help Desk data) which were </a:t>
                      </a:r>
                      <a:r>
                        <a:rPr lang="en-US" sz="2000" dirty="0" err="1">
                          <a:latin typeface="Calibri" pitchFamily="34" charset="0"/>
                          <a:ea typeface="Times New Roman"/>
                          <a:cs typeface="Times New Roman"/>
                        </a:rPr>
                        <a:t>analysed</a:t>
                      </a:r>
                      <a:r>
                        <a:rPr lang="en-US" sz="2000" dirty="0">
                          <a:latin typeface="Calibri" pitchFamily="34" charset="0"/>
                          <a:ea typeface="Times New Roman"/>
                          <a:cs typeface="Times New Roman"/>
                        </a:rPr>
                        <a:t> using research questions as interrogation tools to determine future resource modifications</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4076">
                <a:tc>
                  <a:txBody>
                    <a:bodyPr/>
                    <a:lstStyle/>
                    <a:p>
                      <a:pPr>
                        <a:spcAft>
                          <a:spcPts val="0"/>
                        </a:spcAft>
                      </a:pPr>
                      <a:r>
                        <a:rPr lang="en-US" sz="2000">
                          <a:latin typeface="Calibri" pitchFamily="34" charset="0"/>
                          <a:ea typeface="Times New Roman"/>
                          <a:cs typeface="Times New Roman"/>
                        </a:rPr>
                        <a:t>Stage 4</a:t>
                      </a:r>
                      <a:endParaRPr lang="en-AU" sz="200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a:latin typeface="Calibri" pitchFamily="34" charset="0"/>
                          <a:ea typeface="Times New Roman"/>
                          <a:cs typeface="Times New Roman"/>
                        </a:rPr>
                        <a:t>2013-2014</a:t>
                      </a:r>
                      <a:endParaRPr lang="en-AU" sz="200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2000" dirty="0">
                          <a:latin typeface="Calibri" pitchFamily="34" charset="0"/>
                          <a:ea typeface="Times New Roman"/>
                          <a:cs typeface="Times New Roman"/>
                        </a:rPr>
                        <a:t>Outcomes of data </a:t>
                      </a:r>
                      <a:r>
                        <a:rPr lang="en-US" sz="2000" dirty="0" err="1">
                          <a:latin typeface="Calibri" pitchFamily="34" charset="0"/>
                          <a:ea typeface="Times New Roman"/>
                          <a:cs typeface="Times New Roman"/>
                        </a:rPr>
                        <a:t>analysed</a:t>
                      </a:r>
                      <a:r>
                        <a:rPr lang="en-US" sz="2000" dirty="0">
                          <a:latin typeface="Calibri" pitchFamily="34" charset="0"/>
                          <a:ea typeface="Times New Roman"/>
                          <a:cs typeface="Times New Roman"/>
                        </a:rPr>
                        <a:t> from Stage 3 were incorporated into </a:t>
                      </a:r>
                      <a:r>
                        <a:rPr lang="en-US" sz="2000" b="1" kern="1200" dirty="0">
                          <a:solidFill>
                            <a:srgbClr val="00B0F0"/>
                          </a:solidFill>
                          <a:latin typeface="Calibri" pitchFamily="34" charset="0"/>
                          <a:ea typeface="Times New Roman"/>
                          <a:cs typeface="Times New Roman"/>
                        </a:rPr>
                        <a:t>Prototype 2</a:t>
                      </a:r>
                      <a:endParaRPr lang="en-AU" sz="2000" b="1" kern="1200" dirty="0">
                        <a:solidFill>
                          <a:srgbClr val="00B0F0"/>
                        </a:solidFill>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4076">
                <a:tc>
                  <a:txBody>
                    <a:bodyPr/>
                    <a:lstStyle/>
                    <a:p>
                      <a:pPr>
                        <a:spcAft>
                          <a:spcPts val="0"/>
                        </a:spcAft>
                      </a:pPr>
                      <a:r>
                        <a:rPr lang="en-AU" sz="2000" dirty="0" smtClean="0">
                          <a:latin typeface="Calibri" pitchFamily="34" charset="0"/>
                          <a:ea typeface="Times New Roman"/>
                          <a:cs typeface="Times New Roman"/>
                        </a:rPr>
                        <a:t>Current</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AU" sz="2000" dirty="0" smtClean="0">
                          <a:latin typeface="Calibri" pitchFamily="34" charset="0"/>
                          <a:ea typeface="Times New Roman"/>
                          <a:cs typeface="Times New Roman"/>
                        </a:rPr>
                        <a:t>2015+</a:t>
                      </a:r>
                      <a:endParaRPr lang="en-AU" sz="2000" dirty="0">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AU" sz="2000" b="1" kern="1200" dirty="0" smtClean="0">
                          <a:solidFill>
                            <a:srgbClr val="00B0F0"/>
                          </a:solidFill>
                          <a:latin typeface="Calibri" pitchFamily="34" charset="0"/>
                          <a:ea typeface="Times New Roman"/>
                          <a:cs typeface="Times New Roman"/>
                        </a:rPr>
                        <a:t>Ongoing</a:t>
                      </a:r>
                      <a:r>
                        <a:rPr lang="en-AU" sz="2000" b="1" kern="1200" baseline="0" dirty="0" smtClean="0">
                          <a:solidFill>
                            <a:srgbClr val="00B0F0"/>
                          </a:solidFill>
                          <a:latin typeface="Calibri" pitchFamily="34" charset="0"/>
                          <a:ea typeface="Times New Roman"/>
                          <a:cs typeface="Times New Roman"/>
                        </a:rPr>
                        <a:t> development</a:t>
                      </a:r>
                      <a:endParaRPr lang="en-AU" sz="2000" b="1" kern="1200" dirty="0">
                        <a:solidFill>
                          <a:srgbClr val="00B0F0"/>
                        </a:solidFill>
                        <a:latin typeface="Calibri"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The resource</a:t>
            </a:r>
            <a:endParaRPr lang="en-AU" dirty="0">
              <a:solidFill>
                <a:srgbClr val="00B0F0"/>
              </a:solidFill>
            </a:endParaRPr>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11</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690" y="1885950"/>
            <a:ext cx="8770620" cy="3086100"/>
          </a:xfrm>
          <a:prstGeom prst="rect">
            <a:avLst/>
          </a:prstGeom>
          <a:ln>
            <a:solidFill>
              <a:srgbClr val="C00000"/>
            </a:solidFill>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Use of the resource</a:t>
            </a:r>
            <a:endParaRPr lang="en-AU" dirty="0">
              <a:solidFill>
                <a:srgbClr val="00B0F0"/>
              </a:solidFill>
            </a:endParaRPr>
          </a:p>
        </p:txBody>
      </p:sp>
      <p:sp>
        <p:nvSpPr>
          <p:cNvPr id="5" name="TextBox 4"/>
          <p:cNvSpPr txBox="1"/>
          <p:nvPr/>
        </p:nvSpPr>
        <p:spPr>
          <a:xfrm>
            <a:off x="8820472"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12</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50185"/>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137"/>
          <a:stretch/>
        </p:blipFill>
        <p:spPr bwMode="auto">
          <a:xfrm>
            <a:off x="395536" y="1371600"/>
            <a:ext cx="8306891" cy="4412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805264"/>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7384"/>
            <a:ext cx="8229600" cy="1143000"/>
          </a:xfrm>
        </p:spPr>
        <p:txBody>
          <a:bodyPr>
            <a:normAutofit/>
          </a:bodyPr>
          <a:lstStyle/>
          <a:p>
            <a:r>
              <a:rPr lang="en-AU" dirty="0" smtClean="0">
                <a:solidFill>
                  <a:srgbClr val="00B0F0"/>
                </a:solidFill>
              </a:rPr>
              <a:t>Most accessed components</a:t>
            </a:r>
            <a:endParaRPr lang="en-AU" dirty="0">
              <a:solidFill>
                <a:srgbClr val="00B0F0"/>
              </a:solidFill>
            </a:endParaRPr>
          </a:p>
        </p:txBody>
      </p:sp>
      <p:sp>
        <p:nvSpPr>
          <p:cNvPr id="5" name="TextBox 4"/>
          <p:cNvSpPr txBox="1"/>
          <p:nvPr/>
        </p:nvSpPr>
        <p:spPr>
          <a:xfrm>
            <a:off x="8748464"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13</a:t>
            </a:fld>
            <a:endParaRPr lang="en-AU" dirty="0">
              <a:solidFill>
                <a:schemeClr val="bg1">
                  <a:lumMod val="75000"/>
                </a:schemeClr>
              </a:solidFill>
            </a:endParaRPr>
          </a:p>
        </p:txBody>
      </p:sp>
      <p:graphicFrame>
        <p:nvGraphicFramePr>
          <p:cNvPr id="6" name="Table 5"/>
          <p:cNvGraphicFramePr>
            <a:graphicFrameLocks noGrp="1"/>
          </p:cNvGraphicFramePr>
          <p:nvPr/>
        </p:nvGraphicFramePr>
        <p:xfrm>
          <a:off x="323526" y="836712"/>
          <a:ext cx="8496946" cy="4961105"/>
        </p:xfrm>
        <a:graphic>
          <a:graphicData uri="http://schemas.openxmlformats.org/drawingml/2006/table">
            <a:tbl>
              <a:tblPr/>
              <a:tblGrid>
                <a:gridCol w="2377037"/>
                <a:gridCol w="5027239"/>
                <a:gridCol w="1092670"/>
              </a:tblGrid>
              <a:tr h="373848">
                <a:tc>
                  <a:txBody>
                    <a:bodyPr/>
                    <a:lstStyle/>
                    <a:p>
                      <a:pPr indent="635">
                        <a:spcAft>
                          <a:spcPts val="0"/>
                        </a:spcAft>
                      </a:pPr>
                      <a:r>
                        <a:rPr lang="en-US" sz="1600" b="1" dirty="0">
                          <a:latin typeface="+mn-lt"/>
                          <a:ea typeface="Times New Roman"/>
                          <a:cs typeface="Times New Roman"/>
                        </a:rPr>
                        <a:t>Category</a:t>
                      </a:r>
                      <a:endParaRPr lang="en-AU" sz="1600" b="1"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b="1" dirty="0">
                          <a:latin typeface="+mn-lt"/>
                          <a:ea typeface="Times New Roman"/>
                          <a:cs typeface="Times New Roman"/>
                        </a:rPr>
                        <a:t>Component</a:t>
                      </a:r>
                      <a:endParaRPr lang="en-AU" sz="1600" b="1"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b="1" dirty="0">
                          <a:latin typeface="+mn-lt"/>
                          <a:ea typeface="Times New Roman"/>
                          <a:cs typeface="Times New Roman"/>
                        </a:rPr>
                        <a:t>No. of hits</a:t>
                      </a:r>
                      <a:endParaRPr lang="en-AU" sz="1600" b="1"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061">
                <a:tc>
                  <a:txBody>
                    <a:bodyPr/>
                    <a:lstStyle/>
                    <a:p>
                      <a:pPr marL="0" marR="0" indent="635" algn="l" defTabSz="914400" rtl="0" eaLnBrk="1" fontAlgn="auto" latinLnBrk="0" hangingPunct="1">
                        <a:lnSpc>
                          <a:spcPct val="100000"/>
                        </a:lnSpc>
                        <a:spcBef>
                          <a:spcPts val="0"/>
                        </a:spcBef>
                        <a:spcAft>
                          <a:spcPts val="0"/>
                        </a:spcAft>
                        <a:buClrTx/>
                        <a:buSzTx/>
                        <a:buFontTx/>
                        <a:buNone/>
                        <a:tabLst/>
                        <a:defRPr/>
                      </a:pPr>
                      <a:r>
                        <a:rPr lang="en-US" sz="1600" dirty="0" smtClean="0">
                          <a:latin typeface="+mn-lt"/>
                          <a:ea typeface="Times New Roman"/>
                          <a:cs typeface="Times New Roman"/>
                        </a:rPr>
                        <a:t>Workshop material</a:t>
                      </a:r>
                      <a:endParaRPr lang="en-AU" sz="1600" dirty="0" smtClean="0">
                        <a:latin typeface="+mn-lt"/>
                        <a:ea typeface="Times New Roman"/>
                        <a:cs typeface="Times New Roman"/>
                      </a:endParaRPr>
                    </a:p>
                    <a:p>
                      <a:pPr indent="635">
                        <a:spcAft>
                          <a:spcPts val="0"/>
                        </a:spcAft>
                      </a:pP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Materials for on-campus PD Workshops 12-13 Feb 2014</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smtClean="0">
                          <a:latin typeface="+mn-lt"/>
                          <a:ea typeface="Times New Roman"/>
                          <a:cs typeface="Times New Roman"/>
                        </a:rPr>
                        <a:t>1355</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584">
                <a:tc>
                  <a:txBody>
                    <a:bodyPr/>
                    <a:lstStyle/>
                    <a:p>
                      <a:pPr marL="0" marR="0" indent="635" algn="l" defTabSz="914400" rtl="0" eaLnBrk="1" fontAlgn="auto" latinLnBrk="0" hangingPunct="1">
                        <a:lnSpc>
                          <a:spcPct val="100000"/>
                        </a:lnSpc>
                        <a:spcBef>
                          <a:spcPts val="0"/>
                        </a:spcBef>
                        <a:spcAft>
                          <a:spcPts val="0"/>
                        </a:spcAft>
                        <a:buClrTx/>
                        <a:buSzTx/>
                        <a:buFontTx/>
                        <a:buNone/>
                        <a:tabLst/>
                        <a:defRPr/>
                      </a:pPr>
                      <a:r>
                        <a:rPr lang="en-AU" sz="1600" dirty="0" smtClean="0">
                          <a:latin typeface="+mn-lt"/>
                          <a:ea typeface="Times New Roman"/>
                          <a:cs typeface="Times New Roman"/>
                        </a:rPr>
                        <a:t>2014 Showcase</a:t>
                      </a:r>
                    </a:p>
                    <a:p>
                      <a:pPr indent="635">
                        <a:spcAft>
                          <a:spcPts val="0"/>
                        </a:spcAft>
                      </a:pP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800" dirty="0" smtClean="0">
                          <a:latin typeface="+mn-lt"/>
                          <a:ea typeface="Times New Roman"/>
                          <a:cs typeface="Times New Roman"/>
                        </a:rPr>
                        <a:t>Learning and Teaching Week : Blended Learning Showcase October 2014</a:t>
                      </a:r>
                    </a:p>
                    <a:p>
                      <a:endParaRPr lang="en-AU"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AU" sz="1600" dirty="0" smtClean="0">
                          <a:latin typeface="+mn-lt"/>
                          <a:ea typeface="Times New Roman"/>
                          <a:cs typeface="Times New Roman"/>
                        </a:rPr>
                        <a:t>1048</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061">
                <a:tc>
                  <a:txBody>
                    <a:bodyPr/>
                    <a:lstStyle/>
                    <a:p>
                      <a:pPr indent="635">
                        <a:spcAft>
                          <a:spcPts val="0"/>
                        </a:spcAft>
                      </a:pPr>
                      <a:r>
                        <a:rPr lang="en-US" sz="1600">
                          <a:latin typeface="+mn-lt"/>
                          <a:ea typeface="Times New Roman"/>
                          <a:cs typeface="Times New Roman"/>
                        </a:rPr>
                        <a:t>Exemplars (internal)</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Showcase of Avondale's online learning courses and activities </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smtClean="0">
                          <a:latin typeface="+mn-lt"/>
                          <a:ea typeface="Times New Roman"/>
                          <a:cs typeface="Times New Roman"/>
                        </a:rPr>
                        <a:t>637</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005">
                <a:tc>
                  <a:txBody>
                    <a:bodyPr/>
                    <a:lstStyle/>
                    <a:p>
                      <a:pPr indent="635">
                        <a:spcAft>
                          <a:spcPts val="0"/>
                        </a:spcAft>
                      </a:pPr>
                      <a:r>
                        <a:rPr lang="en-US" sz="1600">
                          <a:latin typeface="+mn-lt"/>
                          <a:ea typeface="Times New Roman"/>
                          <a:cs typeface="Times New Roman"/>
                        </a:rPr>
                        <a:t>Workshop material</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Materials for on-campus PD Workshops in </a:t>
                      </a:r>
                      <a:r>
                        <a:rPr lang="en-US" sz="1600" dirty="0" err="1">
                          <a:latin typeface="+mn-lt"/>
                          <a:ea typeface="Times New Roman"/>
                          <a:cs typeface="Times New Roman"/>
                        </a:rPr>
                        <a:t>Sem</a:t>
                      </a:r>
                      <a:r>
                        <a:rPr lang="en-US" sz="1600" dirty="0">
                          <a:latin typeface="+mn-lt"/>
                          <a:ea typeface="Times New Roman"/>
                          <a:cs typeface="Times New Roman"/>
                        </a:rPr>
                        <a:t> 1 2014</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a:latin typeface="+mn-lt"/>
                          <a:ea typeface="Times New Roman"/>
                          <a:cs typeface="Times New Roman"/>
                        </a:rPr>
                        <a:t>412</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155">
                <a:tc>
                  <a:txBody>
                    <a:bodyPr/>
                    <a:lstStyle/>
                    <a:p>
                      <a:pPr indent="635">
                        <a:spcAft>
                          <a:spcPts val="0"/>
                        </a:spcAft>
                      </a:pPr>
                      <a:r>
                        <a:rPr lang="en-US" sz="1600">
                          <a:latin typeface="+mn-lt"/>
                          <a:ea typeface="Times New Roman"/>
                          <a:cs typeface="Times New Roman"/>
                        </a:rPr>
                        <a:t>Institution's template</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err="1">
                          <a:latin typeface="+mn-lt"/>
                          <a:ea typeface="Times New Roman"/>
                          <a:cs typeface="Times New Roman"/>
                        </a:rPr>
                        <a:t>Moodle</a:t>
                      </a:r>
                      <a:r>
                        <a:rPr lang="en-US" sz="1600" dirty="0">
                          <a:latin typeface="+mn-lt"/>
                          <a:ea typeface="Times New Roman"/>
                          <a:cs typeface="Times New Roman"/>
                        </a:rPr>
                        <a:t> Template Instructions</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smtClean="0">
                          <a:latin typeface="+mn-lt"/>
                          <a:ea typeface="Times New Roman"/>
                          <a:cs typeface="Times New Roman"/>
                        </a:rPr>
                        <a:t>404</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155">
                <a:tc>
                  <a:txBody>
                    <a:bodyPr/>
                    <a:lstStyle/>
                    <a:p>
                      <a:pPr indent="635">
                        <a:spcAft>
                          <a:spcPts val="0"/>
                        </a:spcAft>
                      </a:pPr>
                      <a:r>
                        <a:rPr lang="en-US" sz="1600" dirty="0" err="1">
                          <a:latin typeface="+mn-lt"/>
                          <a:ea typeface="Times New Roman"/>
                          <a:cs typeface="Times New Roman"/>
                        </a:rPr>
                        <a:t>Turnitin</a:t>
                      </a:r>
                      <a:r>
                        <a:rPr lang="en-US" sz="1600" dirty="0">
                          <a:latin typeface="+mn-lt"/>
                          <a:ea typeface="Times New Roman"/>
                          <a:cs typeface="Times New Roman"/>
                        </a:rPr>
                        <a:t> training</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err="1">
                          <a:latin typeface="+mn-lt"/>
                          <a:ea typeface="Times New Roman"/>
                          <a:cs typeface="Times New Roman"/>
                        </a:rPr>
                        <a:t>Turnitin</a:t>
                      </a:r>
                      <a:r>
                        <a:rPr lang="en-US" sz="1600" dirty="0">
                          <a:latin typeface="+mn-lt"/>
                          <a:ea typeface="Times New Roman"/>
                          <a:cs typeface="Times New Roman"/>
                        </a:rPr>
                        <a:t> - Submit Assignment 1</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a:latin typeface="+mn-lt"/>
                          <a:ea typeface="Times New Roman"/>
                          <a:cs typeface="Times New Roman"/>
                        </a:rPr>
                        <a:t>258</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155">
                <a:tc>
                  <a:txBody>
                    <a:bodyPr/>
                    <a:lstStyle/>
                    <a:p>
                      <a:pPr indent="635">
                        <a:spcAft>
                          <a:spcPts val="0"/>
                        </a:spcAft>
                      </a:pPr>
                      <a:r>
                        <a:rPr lang="en-US" sz="1600">
                          <a:latin typeface="+mn-lt"/>
                          <a:ea typeface="Times New Roman"/>
                          <a:cs typeface="Times New Roman"/>
                        </a:rPr>
                        <a:t>Exemplars (external)</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err="1">
                          <a:latin typeface="+mn-lt"/>
                          <a:ea typeface="Times New Roman"/>
                          <a:cs typeface="Times New Roman"/>
                        </a:rPr>
                        <a:t>Webquest</a:t>
                      </a:r>
                      <a:r>
                        <a:rPr lang="en-US" sz="1600" dirty="0">
                          <a:latin typeface="+mn-lt"/>
                          <a:ea typeface="Times New Roman"/>
                          <a:cs typeface="Times New Roman"/>
                        </a:rPr>
                        <a:t> activity: Investigating good online courses</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a:latin typeface="+mn-lt"/>
                          <a:ea typeface="Times New Roman"/>
                          <a:cs typeface="Times New Roman"/>
                        </a:rPr>
                        <a:t>245</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155">
                <a:tc>
                  <a:txBody>
                    <a:bodyPr/>
                    <a:lstStyle/>
                    <a:p>
                      <a:pPr indent="635">
                        <a:spcAft>
                          <a:spcPts val="0"/>
                        </a:spcAft>
                      </a:pPr>
                      <a:r>
                        <a:rPr lang="en-US" sz="1600">
                          <a:latin typeface="+mn-lt"/>
                          <a:ea typeface="Times New Roman"/>
                          <a:cs typeface="Times New Roman"/>
                        </a:rPr>
                        <a:t>Turnitin training</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Workshop Submission</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a:latin typeface="+mn-lt"/>
                          <a:ea typeface="Times New Roman"/>
                          <a:cs typeface="Times New Roman"/>
                        </a:rPr>
                        <a:t>214</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104">
                <a:tc>
                  <a:txBody>
                    <a:bodyPr/>
                    <a:lstStyle/>
                    <a:p>
                      <a:pPr indent="635">
                        <a:spcAft>
                          <a:spcPts val="0"/>
                        </a:spcAft>
                      </a:pPr>
                      <a:r>
                        <a:rPr lang="en-US" sz="1600">
                          <a:latin typeface="+mn-lt"/>
                          <a:ea typeface="Times New Roman"/>
                          <a:cs typeface="Times New Roman"/>
                        </a:rPr>
                        <a:t>Turnitin training</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SUBMIT HERE: Assignment 1: Clinical Report</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151</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104">
                <a:tc>
                  <a:txBody>
                    <a:bodyPr/>
                    <a:lstStyle/>
                    <a:p>
                      <a:pPr indent="635">
                        <a:spcAft>
                          <a:spcPts val="0"/>
                        </a:spcAft>
                      </a:pPr>
                      <a:r>
                        <a:rPr lang="en-US" sz="1600">
                          <a:latin typeface="+mn-lt"/>
                          <a:ea typeface="Times New Roman"/>
                          <a:cs typeface="Times New Roman"/>
                        </a:rPr>
                        <a:t>Forum</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Week 1 icebreaker forum: What's outside your window?</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a:latin typeface="+mn-lt"/>
                          <a:ea typeface="Times New Roman"/>
                          <a:cs typeface="Times New Roman"/>
                        </a:rPr>
                        <a:t>150</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104">
                <a:tc>
                  <a:txBody>
                    <a:bodyPr/>
                    <a:lstStyle/>
                    <a:p>
                      <a:pPr indent="635">
                        <a:spcAft>
                          <a:spcPts val="0"/>
                        </a:spcAft>
                      </a:pPr>
                      <a:r>
                        <a:rPr lang="en-US" sz="1600">
                          <a:latin typeface="+mn-lt"/>
                          <a:ea typeface="Times New Roman"/>
                          <a:cs typeface="Times New Roman"/>
                        </a:rPr>
                        <a:t>Graphic enhancement</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a:latin typeface="+mn-lt"/>
                          <a:ea typeface="Times New Roman"/>
                          <a:cs typeface="Times New Roman"/>
                        </a:rPr>
                        <a:t>Banner making site</a:t>
                      </a:r>
                      <a:endParaRPr lang="en-AU" sz="160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635">
                        <a:spcAft>
                          <a:spcPts val="0"/>
                        </a:spcAft>
                      </a:pPr>
                      <a:r>
                        <a:rPr lang="en-US" sz="1600" dirty="0" smtClean="0">
                          <a:latin typeface="+mn-lt"/>
                          <a:ea typeface="Times New Roman"/>
                          <a:cs typeface="Times New Roman"/>
                        </a:rPr>
                        <a:t>113</a:t>
                      </a:r>
                      <a:endParaRPr lang="en-AU" sz="1600" dirty="0">
                        <a:latin typeface="+mn-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1620688" y="1988840"/>
            <a:ext cx="2233945" cy="646331"/>
          </a:xfrm>
          <a:prstGeom prst="rect">
            <a:avLst/>
          </a:prstGeom>
          <a:solidFill>
            <a:schemeClr val="accent6">
              <a:lumMod val="40000"/>
              <a:lumOff val="60000"/>
            </a:schemeClr>
          </a:solidFill>
          <a:ln>
            <a:solidFill>
              <a:schemeClr val="accent2"/>
            </a:solidFill>
          </a:ln>
        </p:spPr>
        <p:txBody>
          <a:bodyPr wrap="none" rtlCol="0">
            <a:spAutoFit/>
          </a:bodyPr>
          <a:lstStyle/>
          <a:p>
            <a:r>
              <a:rPr lang="en-AU" dirty="0" smtClean="0"/>
              <a:t>Might need to update</a:t>
            </a:r>
            <a:br>
              <a:rPr lang="en-AU" dirty="0" smtClean="0"/>
            </a:br>
            <a:r>
              <a:rPr lang="en-AU" dirty="0" smtClean="0"/>
              <a:t>this screenshot</a:t>
            </a:r>
            <a:endParaRPr lang="en-AU"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Outcomes</a:t>
            </a:r>
            <a:endParaRPr lang="en-AU" dirty="0">
              <a:solidFill>
                <a:srgbClr val="00B0F0"/>
              </a:solidFill>
            </a:endParaRPr>
          </a:p>
        </p:txBody>
      </p:sp>
      <p:sp>
        <p:nvSpPr>
          <p:cNvPr id="3" name="Content Placeholder 2"/>
          <p:cNvSpPr>
            <a:spLocks noGrp="1"/>
          </p:cNvSpPr>
          <p:nvPr>
            <p:ph idx="1"/>
          </p:nvPr>
        </p:nvSpPr>
        <p:spPr>
          <a:xfrm>
            <a:off x="457200" y="1268760"/>
            <a:ext cx="8229600" cy="4525963"/>
          </a:xfrm>
        </p:spPr>
        <p:txBody>
          <a:bodyPr>
            <a:normAutofit/>
          </a:bodyPr>
          <a:lstStyle/>
          <a:p>
            <a:r>
              <a:rPr lang="en-AU" sz="3100" dirty="0" smtClean="0"/>
              <a:t>Greater reach and facilitated autonomy</a:t>
            </a:r>
          </a:p>
          <a:p>
            <a:r>
              <a:rPr lang="en-AU" sz="3100" dirty="0" smtClean="0"/>
              <a:t>Understanding + skills =&gt; disposition about online learning</a:t>
            </a:r>
          </a:p>
          <a:p>
            <a:r>
              <a:rPr lang="en-AU" sz="3100" dirty="0" smtClean="0"/>
              <a:t>Grazing, drilling, targeting</a:t>
            </a:r>
          </a:p>
          <a:p>
            <a:r>
              <a:rPr lang="en-AU" sz="3100" dirty="0" smtClean="0"/>
              <a:t>Quick feedback about what is needed</a:t>
            </a:r>
          </a:p>
          <a:p>
            <a:r>
              <a:rPr lang="en-AU" sz="3100" dirty="0" smtClean="0"/>
              <a:t>Part of wider PD strategy</a:t>
            </a:r>
            <a:endParaRPr lang="en-AU" dirty="0" smtClean="0"/>
          </a:p>
          <a:p>
            <a:r>
              <a:rPr lang="en-AU" sz="3100" b="1" i="1" dirty="0" err="1" smtClean="0">
                <a:solidFill>
                  <a:srgbClr val="00B0F0"/>
                </a:solidFill>
              </a:rPr>
              <a:t>Moodle’s</a:t>
            </a:r>
            <a:r>
              <a:rPr lang="en-AU" sz="3100" b="1" i="1" dirty="0" smtClean="0">
                <a:solidFill>
                  <a:srgbClr val="00B0F0"/>
                </a:solidFill>
              </a:rPr>
              <a:t> Little Helper </a:t>
            </a:r>
            <a:r>
              <a:rPr lang="en-AU" sz="3100" dirty="0" smtClean="0"/>
              <a:t>is now one of two in a suite (no. 2: </a:t>
            </a:r>
            <a:r>
              <a:rPr lang="en-AU" sz="3100" i="1" dirty="0" smtClean="0"/>
              <a:t>Researcher’s Little Helper</a:t>
            </a:r>
            <a:r>
              <a:rPr lang="en-AU" sz="3100" dirty="0" smtClean="0"/>
              <a:t>)</a:t>
            </a:r>
            <a:endParaRPr lang="en-AU" sz="3100" dirty="0"/>
          </a:p>
        </p:txBody>
      </p:sp>
      <p:sp>
        <p:nvSpPr>
          <p:cNvPr id="5" name="TextBox 4"/>
          <p:cNvSpPr txBox="1"/>
          <p:nvPr/>
        </p:nvSpPr>
        <p:spPr>
          <a:xfrm>
            <a:off x="8748464"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14</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a:t>
            </a:r>
            <a:endParaRPr lang="en-AU" dirty="0"/>
          </a:p>
        </p:txBody>
      </p:sp>
      <p:sp>
        <p:nvSpPr>
          <p:cNvPr id="3" name="Content Placeholder 2"/>
          <p:cNvSpPr>
            <a:spLocks noGrp="1"/>
          </p:cNvSpPr>
          <p:nvPr>
            <p:ph idx="1"/>
          </p:nvPr>
        </p:nvSpPr>
        <p:spPr>
          <a:xfrm>
            <a:off x="467544" y="1628801"/>
            <a:ext cx="8208912" cy="3960440"/>
          </a:xfrm>
        </p:spPr>
        <p:txBody>
          <a:bodyPr/>
          <a:lstStyle/>
          <a:p>
            <a:pPr>
              <a:spcAft>
                <a:spcPts val="2400"/>
              </a:spcAft>
            </a:pPr>
            <a:r>
              <a:rPr lang="en-AU" dirty="0" smtClean="0"/>
              <a:t>How can Moodle facilitate </a:t>
            </a:r>
            <a:r>
              <a:rPr lang="en-AU" dirty="0" smtClean="0"/>
              <a:t>effective </a:t>
            </a:r>
            <a:r>
              <a:rPr lang="en-AU" dirty="0" smtClean="0"/>
              <a:t>ICT integration?</a:t>
            </a:r>
          </a:p>
          <a:p>
            <a:pPr>
              <a:spcAft>
                <a:spcPts val="2400"/>
              </a:spcAft>
            </a:pPr>
            <a:r>
              <a:rPr lang="en-AU" dirty="0" smtClean="0"/>
              <a:t>Ongoing threshold concepts, skills &amp; attitudes</a:t>
            </a:r>
          </a:p>
          <a:p>
            <a:endParaRPr lang="en-AU" dirty="0"/>
          </a:p>
        </p:txBody>
      </p:sp>
    </p:spTree>
    <p:extLst>
      <p:ext uri="{BB962C8B-B14F-4D97-AF65-F5344CB8AC3E}">
        <p14:creationId xmlns:p14="http://schemas.microsoft.com/office/powerpoint/2010/main" val="3657573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AU" dirty="0" smtClean="0">
                <a:solidFill>
                  <a:srgbClr val="00B0F0"/>
                </a:solidFill>
              </a:rPr>
              <a:t>References</a:t>
            </a:r>
            <a:endParaRPr lang="en-AU" dirty="0">
              <a:solidFill>
                <a:srgbClr val="00B0F0"/>
              </a:solidFill>
            </a:endParaRPr>
          </a:p>
        </p:txBody>
      </p:sp>
      <p:sp>
        <p:nvSpPr>
          <p:cNvPr id="3" name="Content Placeholder 2"/>
          <p:cNvSpPr>
            <a:spLocks noGrp="1"/>
          </p:cNvSpPr>
          <p:nvPr>
            <p:ph idx="1"/>
          </p:nvPr>
        </p:nvSpPr>
        <p:spPr>
          <a:xfrm>
            <a:off x="457200" y="1268760"/>
            <a:ext cx="8229600" cy="4525963"/>
          </a:xfrm>
        </p:spPr>
        <p:txBody>
          <a:bodyPr>
            <a:noAutofit/>
          </a:bodyPr>
          <a:lstStyle/>
          <a:p>
            <a:pPr>
              <a:buNone/>
            </a:pPr>
            <a:r>
              <a:rPr lang="en-AU" sz="1800" dirty="0" err="1" smtClean="0"/>
              <a:t>Hase</a:t>
            </a:r>
            <a:r>
              <a:rPr lang="en-AU" sz="1800" dirty="0" smtClean="0"/>
              <a:t>, S. (2009). </a:t>
            </a:r>
            <a:r>
              <a:rPr lang="en-AU" sz="1800" dirty="0" err="1" smtClean="0"/>
              <a:t>Heutagogy</a:t>
            </a:r>
            <a:r>
              <a:rPr lang="en-AU" sz="1800" dirty="0" smtClean="0"/>
              <a:t> and e-learning in the workplace: Some challenges and opportunities. </a:t>
            </a:r>
            <a:r>
              <a:rPr lang="en-AU" sz="1800" i="1" dirty="0" smtClean="0"/>
              <a:t>Impact: Journal of Applied Research in Workplace E-learning(1)</a:t>
            </a:r>
            <a:r>
              <a:rPr lang="en-AU" sz="1800" dirty="0" smtClean="0"/>
              <a:t>, 1.</a:t>
            </a:r>
          </a:p>
          <a:p>
            <a:pPr>
              <a:buNone/>
            </a:pPr>
            <a:r>
              <a:rPr lang="en-AU" sz="1800" dirty="0" err="1" smtClean="0"/>
              <a:t>Hase</a:t>
            </a:r>
            <a:r>
              <a:rPr lang="en-AU" sz="1800" dirty="0" smtClean="0"/>
              <a:t>, S., &amp; Kenyon, C. (2003, 25-27 September). </a:t>
            </a:r>
            <a:r>
              <a:rPr lang="en-AU" sz="1800" i="1" dirty="0" err="1" smtClean="0"/>
              <a:t>Heutagogy</a:t>
            </a:r>
            <a:r>
              <a:rPr lang="en-AU" sz="1800" i="1" dirty="0" smtClean="0"/>
              <a:t> and developing capable people and capable workplaces: Strategies for dealing with complexity. </a:t>
            </a:r>
            <a:r>
              <a:rPr lang="en-AU" sz="1800" dirty="0" smtClean="0"/>
              <a:t>Paper presented at the Proceedings of The Changing Face of Work and Learning Conference, Alberta, Canada.</a:t>
            </a:r>
          </a:p>
          <a:p>
            <a:pPr>
              <a:buNone/>
            </a:pPr>
            <a:r>
              <a:rPr lang="en-AU" sz="1800" dirty="0" smtClean="0"/>
              <a:t>Patton, M. Q. (2011). </a:t>
            </a:r>
            <a:r>
              <a:rPr lang="en-AU" sz="1800" i="1" dirty="0" smtClean="0"/>
              <a:t>Essentials of utilization focused evaluation. </a:t>
            </a:r>
            <a:r>
              <a:rPr lang="en-AU" sz="1800" dirty="0" smtClean="0"/>
              <a:t>London: Sage Publications.</a:t>
            </a:r>
          </a:p>
          <a:p>
            <a:pPr>
              <a:buNone/>
            </a:pPr>
            <a:r>
              <a:rPr lang="en-AU" sz="1800" dirty="0" smtClean="0"/>
              <a:t>Salmon, G. (2013). </a:t>
            </a:r>
            <a:r>
              <a:rPr lang="en-AU" sz="1800" i="1" dirty="0" smtClean="0"/>
              <a:t>E-</a:t>
            </a:r>
            <a:r>
              <a:rPr lang="en-AU" sz="1800" i="1" dirty="0" err="1" smtClean="0"/>
              <a:t>tivities</a:t>
            </a:r>
            <a:r>
              <a:rPr lang="en-AU" sz="1800" i="1" dirty="0" smtClean="0"/>
              <a:t>: The key to active online learning </a:t>
            </a:r>
            <a:r>
              <a:rPr lang="en-AU" sz="1800" dirty="0" smtClean="0"/>
              <a:t>(2nd ed.). London and New York: </a:t>
            </a:r>
            <a:r>
              <a:rPr lang="en-AU" sz="1800" dirty="0" err="1" smtClean="0"/>
              <a:t>Routledge</a:t>
            </a:r>
            <a:r>
              <a:rPr lang="en-AU" sz="1800" dirty="0" smtClean="0"/>
              <a:t>.</a:t>
            </a:r>
          </a:p>
          <a:p>
            <a:pPr>
              <a:buNone/>
            </a:pPr>
            <a:r>
              <a:rPr lang="en-AU" sz="1800" dirty="0" err="1" smtClean="0"/>
              <a:t>Symes</a:t>
            </a:r>
            <a:r>
              <a:rPr lang="en-AU" sz="1800" dirty="0" smtClean="0"/>
              <a:t>, A. (2005). </a:t>
            </a:r>
            <a:r>
              <a:rPr lang="en-AU" sz="1800" i="1" dirty="0" smtClean="0"/>
              <a:t>Towards a framework for quality promotion and capacity development in South African higher education. </a:t>
            </a:r>
            <a:r>
              <a:rPr lang="en-AU" sz="1800" dirty="0" smtClean="0"/>
              <a:t>A report for the QPCD Framework. Pretoria, South Africa: The Council on Higher Education.</a:t>
            </a:r>
          </a:p>
          <a:p>
            <a:pPr>
              <a:buNone/>
            </a:pPr>
            <a:endParaRPr lang="en-AU" sz="1800" dirty="0"/>
          </a:p>
          <a:p>
            <a:pPr>
              <a:buNone/>
            </a:pPr>
            <a:r>
              <a:rPr lang="en-AU" sz="1800" dirty="0" smtClean="0"/>
              <a:t/>
            </a:r>
            <a:br>
              <a:rPr lang="en-AU" sz="1800" dirty="0" smtClean="0"/>
            </a:br>
            <a:r>
              <a:rPr lang="en-AU" sz="1800" dirty="0" smtClean="0"/>
              <a:t/>
            </a:r>
            <a:br>
              <a:rPr lang="en-AU" sz="1800" dirty="0" smtClean="0"/>
            </a:br>
            <a:endParaRPr lang="en-AU" sz="1800" dirty="0"/>
          </a:p>
        </p:txBody>
      </p:sp>
      <p:sp>
        <p:nvSpPr>
          <p:cNvPr id="5" name="TextBox 4"/>
          <p:cNvSpPr txBox="1"/>
          <p:nvPr/>
        </p:nvSpPr>
        <p:spPr>
          <a:xfrm>
            <a:off x="8748464" y="6453336"/>
            <a:ext cx="301686" cy="369332"/>
          </a:xfrm>
          <a:prstGeom prst="rect">
            <a:avLst/>
          </a:prstGeom>
          <a:noFill/>
        </p:spPr>
        <p:txBody>
          <a:bodyPr wrap="none" rtlCol="0">
            <a:spAutoFit/>
          </a:bodyPr>
          <a:lstStyle/>
          <a:p>
            <a:fld id="{CD458234-120C-4355-816F-42D5560C6E92}" type="slidenum">
              <a:rPr lang="en-AU" smtClean="0">
                <a:solidFill>
                  <a:schemeClr val="bg1">
                    <a:lumMod val="75000"/>
                  </a:schemeClr>
                </a:solidFill>
              </a:rPr>
              <a:pPr/>
              <a:t>16</a:t>
            </a:fld>
            <a:endParaRPr lang="en-AU" dirty="0">
              <a:solidFill>
                <a:schemeClr val="bg1">
                  <a:lumMod val="7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5618827"/>
            <a:ext cx="403860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POLL_EMBED_ID"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A815F70902D14D983128C3F784E965" ma:contentTypeVersion="12" ma:contentTypeDescription="Create a new document." ma:contentTypeScope="" ma:versionID="04d3bb108bd2539d4e861114b533b6ec">
  <xsd:schema xmlns:xsd="http://www.w3.org/2001/XMLSchema" xmlns:xs="http://www.w3.org/2001/XMLSchema" xmlns:p="http://schemas.microsoft.com/office/2006/metadata/properties" xmlns:ns2="bed278a3-8eae-49be-8484-328cf218dea5" xmlns:ns3="afb085c1-778b-4738-9b06-b1ddfc1253fb" targetNamespace="http://schemas.microsoft.com/office/2006/metadata/properties" ma:root="true" ma:fieldsID="4c888f6433857e7164bee6111ab0fcbf" ns2:_="" ns3:_="">
    <xsd:import namespace="bed278a3-8eae-49be-8484-328cf218dea5"/>
    <xsd:import namespace="afb085c1-778b-4738-9b06-b1ddfc1253f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d278a3-8eae-49be-8484-328cf218dea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298649d-1c38-4b54-beca-cc73de598aa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fb085c1-778b-4738-9b06-b1ddfc1253f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1531d85-fbc5-4735-9245-ccfb4809fe51}" ma:internalName="TaxCatchAll" ma:showField="CatchAllData" ma:web="afb085c1-778b-4738-9b06-b1ddfc1253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d278a3-8eae-49be-8484-328cf218dea5">
      <Terms xmlns="http://schemas.microsoft.com/office/infopath/2007/PartnerControls"/>
    </lcf76f155ced4ddcb4097134ff3c332f>
    <TaxCatchAll xmlns="afb085c1-778b-4738-9b06-b1ddfc1253fb" xsi:nil="true"/>
  </documentManagement>
</p:properties>
</file>

<file path=customXml/itemProps1.xml><?xml version="1.0" encoding="utf-8"?>
<ds:datastoreItem xmlns:ds="http://schemas.openxmlformats.org/officeDocument/2006/customXml" ds:itemID="{9CF57A46-0744-49BD-8D61-FA2ED0DCF758}"/>
</file>

<file path=customXml/itemProps2.xml><?xml version="1.0" encoding="utf-8"?>
<ds:datastoreItem xmlns:ds="http://schemas.openxmlformats.org/officeDocument/2006/customXml" ds:itemID="{82D2062F-DAC9-48E5-AFF4-A11715700A4E}"/>
</file>

<file path=customXml/itemProps3.xml><?xml version="1.0" encoding="utf-8"?>
<ds:datastoreItem xmlns:ds="http://schemas.openxmlformats.org/officeDocument/2006/customXml" ds:itemID="{373CFB76-7003-436C-9817-D19CE47FEB22}"/>
</file>

<file path=docProps/app.xml><?xml version="1.0" encoding="utf-8"?>
<Properties xmlns="http://schemas.openxmlformats.org/officeDocument/2006/extended-properties" xmlns:vt="http://schemas.openxmlformats.org/officeDocument/2006/docPropsVTypes">
  <TotalTime>1283</TotalTime>
  <Words>1635</Words>
  <Application>Microsoft Macintosh PowerPoint</Application>
  <PresentationFormat>On-screen Show (4:3)</PresentationFormat>
  <Paragraphs>184</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Making use of the self-determined learning principles of heutagogy to support academic staff who are learning to teach online</vt:lpstr>
      <vt:lpstr>Teaching staff technology adoption continues at a slow pace and often does not involve effective, transformative practices  (Torrisi-Steele &amp; Drew, 2013) </vt:lpstr>
      <vt:lpstr>…while educational technology integration in course design in some higher education institutions remains conservative, students continue to prefer more technology-enhanced learning experiences. </vt:lpstr>
      <vt:lpstr>What?</vt:lpstr>
      <vt:lpstr>You? Learning to teach online … Your preferred PD method?</vt:lpstr>
      <vt:lpstr>PowerPoint Presentation</vt:lpstr>
      <vt:lpstr>Context and the problem</vt:lpstr>
      <vt:lpstr>Research questions</vt:lpstr>
      <vt:lpstr>Theoretical and methodological foundations</vt:lpstr>
      <vt:lpstr>Stages of the study</vt:lpstr>
      <vt:lpstr>The resource</vt:lpstr>
      <vt:lpstr>Use of the resource</vt:lpstr>
      <vt:lpstr>Most accessed components</vt:lpstr>
      <vt:lpstr>Outcomes</vt:lpstr>
      <vt:lpstr>Discussion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self-determined learning principles of heutagogy to support academic staff who are learning to teach online : Moodle’s Little Helper</dc:title>
  <dc:creator>Maria Northcote</dc:creator>
  <cp:lastModifiedBy>Chris Boddey</cp:lastModifiedBy>
  <cp:revision>48</cp:revision>
  <dcterms:created xsi:type="dcterms:W3CDTF">2014-11-09T22:34:42Z</dcterms:created>
  <dcterms:modified xsi:type="dcterms:W3CDTF">2015-06-23T07:24:22Z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0x010100ECA815F70902D14D983128C3F784E965</vt:lpwstr>
  </property>
</Properties>
</file>