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style1.xml" ContentType="application/vnd.ms-office.chart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.xml" ContentType="application/vnd.openxmlformats-officedocument.drawingml.chart+xml"/>
  <Override PartName="/ppt/charts/colors1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0"/>
  </p:notesMasterIdLst>
  <p:sldIdLst>
    <p:sldId id="256" r:id="rId2"/>
    <p:sldId id="304" r:id="rId3"/>
    <p:sldId id="270" r:id="rId4"/>
    <p:sldId id="306" r:id="rId5"/>
    <p:sldId id="305" r:id="rId6"/>
    <p:sldId id="302" r:id="rId7"/>
    <p:sldId id="290" r:id="rId8"/>
    <p:sldId id="303" r:id="rId9"/>
    <p:sldId id="283" r:id="rId10"/>
    <p:sldId id="297" r:id="rId11"/>
    <p:sldId id="289" r:id="rId12"/>
    <p:sldId id="298" r:id="rId13"/>
    <p:sldId id="269" r:id="rId14"/>
    <p:sldId id="291" r:id="rId15"/>
    <p:sldId id="301" r:id="rId16"/>
    <p:sldId id="277" r:id="rId17"/>
    <p:sldId id="279" r:id="rId18"/>
    <p:sldId id="26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929" autoAdjust="0"/>
  </p:normalViewPr>
  <p:slideViewPr>
    <p:cSldViewPr>
      <p:cViewPr varScale="1">
        <p:scale>
          <a:sx n="50" d="100"/>
          <a:sy n="50" d="100"/>
        </p:scale>
        <p:origin x="1668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N%202023%20on%20C\Research%202023\Carol%20Tasker%20-%20Project%20March%202022+\Paper%20%234%20-%20SiCE%20-%20led%20by%20MN\Graphics\Graphs%20for%20Paper%20%234%2031%20July%202023%20from%20C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N%202023%20on%20C\Research%202023\Carol%20Tasker%20-%20Project%20March%202022+\Paper%20%234%20-%20SiCE%20-%20led%20by%20MN\Graphics\Graphs%20for%20Paper%20%234%2031%20July%202023%20from%20CB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Novice Supervisor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Skills!$A$2</c:f>
              <c:strCache>
                <c:ptCount val="1"/>
                <c:pt idx="0">
                  <c:v>SKILLS pre-workshop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solidFill>
                <a:schemeClr val="accent1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Skills!$B$1:$F$1</c:f>
              <c:strCache>
                <c:ptCount val="5"/>
                <c:pt idx="0">
                  <c:v>Not confident at all</c:v>
                </c:pt>
                <c:pt idx="1">
                  <c:v>Low confidence</c:v>
                </c:pt>
                <c:pt idx="2">
                  <c:v>Quite confident</c:v>
                </c:pt>
                <c:pt idx="3">
                  <c:v>Very confident</c:v>
                </c:pt>
                <c:pt idx="4">
                  <c:v>I don’t know</c:v>
                </c:pt>
              </c:strCache>
            </c:strRef>
          </c:cat>
          <c:val>
            <c:numRef>
              <c:f>Skills!$B$2:$F$2</c:f>
              <c:numCache>
                <c:formatCode>0.0%</c:formatCode>
                <c:ptCount val="5"/>
                <c:pt idx="0">
                  <c:v>0.02</c:v>
                </c:pt>
                <c:pt idx="1">
                  <c:v>0.25</c:v>
                </c:pt>
                <c:pt idx="2">
                  <c:v>0.44</c:v>
                </c:pt>
                <c:pt idx="3">
                  <c:v>0.25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D4-45EC-B5DF-17028E8C3974}"/>
            </c:ext>
          </c:extLst>
        </c:ser>
        <c:ser>
          <c:idx val="1"/>
          <c:order val="1"/>
          <c:tx>
            <c:strRef>
              <c:f>Skills!$A$3</c:f>
              <c:strCache>
                <c:ptCount val="1"/>
                <c:pt idx="0">
                  <c:v>SKILLS post-workshop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solidFill>
                <a:schemeClr val="accent2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Skills!$B$1:$F$1</c:f>
              <c:strCache>
                <c:ptCount val="5"/>
                <c:pt idx="0">
                  <c:v>Not confident at all</c:v>
                </c:pt>
                <c:pt idx="1">
                  <c:v>Low confidence</c:v>
                </c:pt>
                <c:pt idx="2">
                  <c:v>Quite confident</c:v>
                </c:pt>
                <c:pt idx="3">
                  <c:v>Very confident</c:v>
                </c:pt>
                <c:pt idx="4">
                  <c:v>I don’t know</c:v>
                </c:pt>
              </c:strCache>
            </c:strRef>
          </c:cat>
          <c:val>
            <c:numRef>
              <c:f>Skills!$B$3:$F$3</c:f>
              <c:numCache>
                <c:formatCode>0.0%</c:formatCode>
                <c:ptCount val="5"/>
                <c:pt idx="0">
                  <c:v>0</c:v>
                </c:pt>
                <c:pt idx="1">
                  <c:v>1.4999999999999999E-2</c:v>
                </c:pt>
                <c:pt idx="2">
                  <c:v>0.64600000000000002</c:v>
                </c:pt>
                <c:pt idx="3">
                  <c:v>0.33800000000000002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D4-45EC-B5DF-17028E8C397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54250272"/>
        <c:axId val="154250752"/>
      </c:barChart>
      <c:catAx>
        <c:axId val="1542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250752"/>
        <c:crosses val="autoZero"/>
        <c:auto val="1"/>
        <c:lblAlgn val="ctr"/>
        <c:lblOffset val="100"/>
        <c:noMultiLvlLbl val="0"/>
      </c:catAx>
      <c:valAx>
        <c:axId val="15425075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542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Novice Supervisor KNOWLEDGE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Knowledge!$A$4</c:f>
              <c:strCache>
                <c:ptCount val="1"/>
                <c:pt idx="0">
                  <c:v>KNOWLEDGE pre-workshop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solidFill>
                <a:schemeClr val="accent1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Knowledge!$B$1:$F$1</c:f>
              <c:strCache>
                <c:ptCount val="5"/>
                <c:pt idx="0">
                  <c:v>Not confident at all</c:v>
                </c:pt>
                <c:pt idx="1">
                  <c:v>Low confidence</c:v>
                </c:pt>
                <c:pt idx="2">
                  <c:v>Quite confident</c:v>
                </c:pt>
                <c:pt idx="3">
                  <c:v>Very confident</c:v>
                </c:pt>
                <c:pt idx="4">
                  <c:v>I don’t know</c:v>
                </c:pt>
              </c:strCache>
            </c:strRef>
          </c:cat>
          <c:val>
            <c:numRef>
              <c:f>Knowledge!$B$4:$F$4</c:f>
              <c:numCache>
                <c:formatCode>0.0%</c:formatCode>
                <c:ptCount val="5"/>
                <c:pt idx="0">
                  <c:v>2.5999999999999999E-2</c:v>
                </c:pt>
                <c:pt idx="1">
                  <c:v>0.307</c:v>
                </c:pt>
                <c:pt idx="2">
                  <c:v>0.39200000000000002</c:v>
                </c:pt>
                <c:pt idx="3">
                  <c:v>0.223</c:v>
                </c:pt>
                <c:pt idx="4">
                  <c:v>5.0999999999999997E-2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0-45B9-868A-38470BCDFFF1}"/>
            </c:ext>
          </c:extLst>
        </c:ser>
        <c:ser>
          <c:idx val="1"/>
          <c:order val="1"/>
          <c:tx>
            <c:strRef>
              <c:f>Knowledge!$A$5</c:f>
              <c:strCache>
                <c:ptCount val="1"/>
                <c:pt idx="0">
                  <c:v>KNOWLEDGE post-workshop</c:v>
                </c:pt>
              </c:strCache>
            </c:strRef>
          </c:tx>
          <c:spPr>
            <a:solidFill>
              <a:schemeClr val="accent2"/>
            </a:solidFill>
            <a:ln w="9525" cap="flat" cmpd="sng" algn="ctr">
              <a:solidFill>
                <a:schemeClr val="accent2"/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Knowledge!$B$1:$F$1</c:f>
              <c:strCache>
                <c:ptCount val="5"/>
                <c:pt idx="0">
                  <c:v>Not confident at all</c:v>
                </c:pt>
                <c:pt idx="1">
                  <c:v>Low confidence</c:v>
                </c:pt>
                <c:pt idx="2">
                  <c:v>Quite confident</c:v>
                </c:pt>
                <c:pt idx="3">
                  <c:v>Very confident</c:v>
                </c:pt>
                <c:pt idx="4">
                  <c:v>I don’t know</c:v>
                </c:pt>
              </c:strCache>
            </c:strRef>
          </c:cat>
          <c:val>
            <c:numRef>
              <c:f>Knowledge!$B$5:$F$5</c:f>
              <c:numCache>
                <c:formatCode>0.0%</c:formatCode>
                <c:ptCount val="5"/>
                <c:pt idx="0">
                  <c:v>1.7999999999999999E-2</c:v>
                </c:pt>
                <c:pt idx="1">
                  <c:v>0.109</c:v>
                </c:pt>
                <c:pt idx="2">
                  <c:v>0.5</c:v>
                </c:pt>
                <c:pt idx="3">
                  <c:v>0.36399999999999999</c:v>
                </c:pt>
                <c:pt idx="4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B0-45B9-868A-38470BCDFF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04702176"/>
        <c:axId val="304703136"/>
      </c:barChart>
      <c:catAx>
        <c:axId val="30470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03136"/>
        <c:crosses val="autoZero"/>
        <c:auto val="1"/>
        <c:lblAlgn val="ctr"/>
        <c:lblOffset val="100"/>
        <c:noMultiLvlLbl val="0"/>
      </c:catAx>
      <c:valAx>
        <c:axId val="30470313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30470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CB32A52-3DF8-403C-A2D1-4A74DA4E21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65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A159CC-C1B0-47CF-9222-B0DE788AFAC3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2A52-3DF8-403C-A2D1-4A74DA4E210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78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1201"/>
            <a:ext cx="7772400" cy="2285999"/>
          </a:xfrm>
        </p:spPr>
        <p:txBody>
          <a:bodyPr/>
          <a:lstStyle/>
          <a:p>
            <a:r>
              <a:rPr lang="en-AU" sz="3200" b="1" dirty="0"/>
              <a:t>Using the grassroots approach: Incorporating recent graduate researcher voices in the design and delivery of research supervisor training</a:t>
            </a:r>
            <a:endParaRPr lang="en-US" sz="3200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724400"/>
            <a:ext cx="8610600" cy="1447800"/>
          </a:xfrm>
        </p:spPr>
        <p:txBody>
          <a:bodyPr/>
          <a:lstStyle/>
          <a:p>
            <a:r>
              <a:rPr lang="en-US" sz="2000" b="1" dirty="0"/>
              <a:t>Presenter:</a:t>
            </a:r>
            <a:r>
              <a:rPr lang="en-US" sz="2000" dirty="0"/>
              <a:t> Maria Northcote</a:t>
            </a:r>
          </a:p>
          <a:p>
            <a:r>
              <a:rPr lang="en-US" sz="2000" b="1" dirty="0"/>
              <a:t>Researchers: </a:t>
            </a:r>
            <a:r>
              <a:rPr lang="en-US" sz="2000" dirty="0"/>
              <a:t>Carie Browning, Judy Elisha, Lavarah Haihavu, Peter Kilgour, Lynnette Lounsbury, Alice Napasu, Maria Northcote, Carolyn Rickett, David Sailo and Carol Tasker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90600" y="4191000"/>
            <a:ext cx="7239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182D50B-B6B3-F2D7-534E-C6299A6A6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0"/>
            <a:ext cx="4959605" cy="1835244"/>
          </a:xfrm>
          <a:prstGeom prst="rect">
            <a:avLst/>
          </a:prstGeom>
        </p:spPr>
      </p:pic>
      <p:pic>
        <p:nvPicPr>
          <p:cNvPr id="10" name="Picture 9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3D6793A0-BB73-6365-E9A9-5C8DA93F5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Acknowledgement of country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AU" sz="2400" dirty="0"/>
              <a:t>On behalf of our research team, I would like to acknowledge the traditional owners and custodians of the Darkinjung, Awabakal and </a:t>
            </a:r>
            <a:r>
              <a:rPr lang="en-AU" sz="2400" dirty="0" err="1"/>
              <a:t>Durramurragal</a:t>
            </a:r>
            <a:r>
              <a:rPr lang="en-AU" sz="2400" dirty="0"/>
              <a:t> lands on which my colleagues and I work. We’d like to pay our respect to Elders, past, present and emerging.</a:t>
            </a:r>
          </a:p>
          <a:p>
            <a:endParaRPr lang="en-AU" sz="2400" dirty="0"/>
          </a:p>
          <a:p>
            <a:r>
              <a:rPr lang="en-AU" sz="2400" dirty="0"/>
              <a:t>We recognise the continued connection to these lands, waterways and skies, and extend this acknowledgement to the homelands and stories of those who call these places home.</a:t>
            </a:r>
          </a:p>
          <a:p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2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8053C94-98D7-5015-54ED-708512A3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6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beginning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3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8053C94-98D7-5015-54ED-708512A3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FFB9B0-51F4-3C4A-8DB8-7302D4905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691" y="1417638"/>
            <a:ext cx="3283119" cy="457858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726BA97C-CF0D-5BBE-F00F-BD4D06F6E7E3}"/>
              </a:ext>
            </a:extLst>
          </p:cNvPr>
          <p:cNvSpPr/>
          <p:nvPr/>
        </p:nvSpPr>
        <p:spPr>
          <a:xfrm>
            <a:off x="4343400" y="2514600"/>
            <a:ext cx="3048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277CA0B-2D1B-0011-F502-B8C89A9C19C7}"/>
              </a:ext>
            </a:extLst>
          </p:cNvPr>
          <p:cNvSpPr/>
          <p:nvPr/>
        </p:nvSpPr>
        <p:spPr>
          <a:xfrm>
            <a:off x="4953000" y="4876800"/>
            <a:ext cx="3048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Acknowledgement – Funding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endParaRPr lang="en-AU" sz="2400" dirty="0"/>
          </a:p>
          <a:p>
            <a:r>
              <a:rPr lang="en-AU" sz="2400" dirty="0"/>
              <a:t>Joint government funding program: Academic Strengthening Project</a:t>
            </a:r>
          </a:p>
          <a:p>
            <a:endParaRPr lang="en-AU" sz="2400" dirty="0"/>
          </a:p>
          <a:p>
            <a:r>
              <a:rPr lang="en-AU" sz="2400" dirty="0"/>
              <a:t>Capacity-building novice supervisors: Developing and implementing a co-designed supervision training program using a participatory approach.</a:t>
            </a:r>
          </a:p>
          <a:p>
            <a:endParaRPr lang="en-AU" sz="2400" dirty="0"/>
          </a:p>
          <a:p>
            <a:r>
              <a:rPr lang="en-AU" sz="2400" dirty="0"/>
              <a:t>2 leaders, 2 universities, 2 teams of 5 members = </a:t>
            </a:r>
            <a:br>
              <a:rPr lang="en-AU" sz="2400" dirty="0"/>
            </a:br>
            <a:r>
              <a:rPr lang="en-AU" sz="2400" dirty="0"/>
              <a:t>10 researchers</a:t>
            </a:r>
          </a:p>
          <a:p>
            <a:endParaRPr lang="en-AU" sz="2400" dirty="0"/>
          </a:p>
          <a:p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4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8053C94-98D7-5015-54ED-708512A3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37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NSW - PNG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AU" sz="2400" dirty="0"/>
              <a:t>Develop professional learning activities and resources</a:t>
            </a:r>
          </a:p>
          <a:p>
            <a:endParaRPr lang="en-AU" sz="2400" dirty="0"/>
          </a:p>
          <a:p>
            <a:r>
              <a:rPr lang="en-AU" sz="2400" dirty="0"/>
              <a:t>Supporting and extending the development of supervisors’ capacity to supervise postgraduate students</a:t>
            </a:r>
          </a:p>
          <a:p>
            <a:endParaRPr lang="en-AU" sz="2400" dirty="0"/>
          </a:p>
          <a:p>
            <a:r>
              <a:rPr lang="en-AU" sz="2400" dirty="0"/>
              <a:t>Two universities working together (cross-cultural, cross-country, varied levels of experience, varied levels of access to technology, varied forms of workloads)</a:t>
            </a:r>
          </a:p>
          <a:p>
            <a:endParaRPr lang="en-AU" sz="2400" dirty="0"/>
          </a:p>
          <a:p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5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8053C94-98D7-5015-54ED-708512A3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6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Role of novice in the definition of an expert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562" y="2095501"/>
            <a:ext cx="8915400" cy="3276600"/>
          </a:xfrm>
        </p:spPr>
        <p:txBody>
          <a:bodyPr/>
          <a:lstStyle/>
          <a:p>
            <a:r>
              <a:rPr lang="en-AU" sz="2400" dirty="0"/>
              <a:t>Experienced supervisors</a:t>
            </a:r>
          </a:p>
          <a:p>
            <a:endParaRPr lang="en-AU" sz="2400" dirty="0"/>
          </a:p>
          <a:p>
            <a:r>
              <a:rPr lang="en-AU" sz="2400" dirty="0"/>
              <a:t>Literature (previous researchers’ findings)</a:t>
            </a:r>
          </a:p>
          <a:p>
            <a:endParaRPr lang="en-AU" sz="2400" dirty="0"/>
          </a:p>
          <a:p>
            <a:r>
              <a:rPr lang="en-AU" sz="2400" dirty="0"/>
              <a:t>Identified experts in supervisor education</a:t>
            </a:r>
          </a:p>
          <a:p>
            <a:endParaRPr lang="en-AU" sz="2400" dirty="0"/>
          </a:p>
          <a:p>
            <a:r>
              <a:rPr lang="en-AU" sz="2400" dirty="0"/>
              <a:t>Novice supervisors</a:t>
            </a:r>
          </a:p>
          <a:p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6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8053C94-98D7-5015-54ED-708512A3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EAA9EC33-490D-7FD4-3A12-24842F6F81DC}"/>
              </a:ext>
            </a:extLst>
          </p:cNvPr>
          <p:cNvSpPr/>
          <p:nvPr/>
        </p:nvSpPr>
        <p:spPr>
          <a:xfrm>
            <a:off x="3733800" y="4324351"/>
            <a:ext cx="5257800" cy="12192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8160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Methodology </a:t>
            </a:r>
            <a:br>
              <a:rPr lang="en-AU" dirty="0"/>
            </a:br>
            <a:r>
              <a:rPr lang="en-AU" sz="2800" dirty="0"/>
              <a:t>2 phase participatory research methodology:</a:t>
            </a:r>
            <a:br>
              <a:rPr lang="en-AU" sz="2800" dirty="0"/>
            </a:br>
            <a:r>
              <a:rPr lang="en-AU" sz="2800" dirty="0"/>
              <a:t>Collaboration, co-construction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7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19B1927-C831-38C9-9B3D-55FCC7B25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ADD9FD-C750-FD91-3896-148C2EA60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179361"/>
            <a:ext cx="9093269" cy="389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37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DB973-F29D-7629-B11D-48CB14AE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AU" dirty="0"/>
              <a:t>Data collection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EFE0C2E-651E-823E-F308-5093555CE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611964"/>
              </p:ext>
            </p:extLst>
          </p:nvPr>
        </p:nvGraphicFramePr>
        <p:xfrm>
          <a:off x="471668" y="685799"/>
          <a:ext cx="8381999" cy="533399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96069">
                  <a:extLst>
                    <a:ext uri="{9D8B030D-6E8A-4147-A177-3AD203B41FA5}">
                      <a16:colId xmlns:a16="http://schemas.microsoft.com/office/drawing/2014/main" val="3154852860"/>
                    </a:ext>
                  </a:extLst>
                </a:gridCol>
                <a:gridCol w="2256428">
                  <a:extLst>
                    <a:ext uri="{9D8B030D-6E8A-4147-A177-3AD203B41FA5}">
                      <a16:colId xmlns:a16="http://schemas.microsoft.com/office/drawing/2014/main" val="270748335"/>
                    </a:ext>
                  </a:extLst>
                </a:gridCol>
                <a:gridCol w="2096069">
                  <a:extLst>
                    <a:ext uri="{9D8B030D-6E8A-4147-A177-3AD203B41FA5}">
                      <a16:colId xmlns:a16="http://schemas.microsoft.com/office/drawing/2014/main" val="2591267903"/>
                    </a:ext>
                  </a:extLst>
                </a:gridCol>
                <a:gridCol w="1933433">
                  <a:extLst>
                    <a:ext uri="{9D8B030D-6E8A-4147-A177-3AD203B41FA5}">
                      <a16:colId xmlns:a16="http://schemas.microsoft.com/office/drawing/2014/main" val="1704971558"/>
                    </a:ext>
                  </a:extLst>
                </a:gridCol>
              </a:tblGrid>
              <a:tr h="5288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Data collection instrument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Focus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Data collected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Participants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extLst>
                  <a:ext uri="{0D108BD9-81ED-4DB2-BD59-A6C34878D82A}">
                    <a16:rowId xmlns:a16="http://schemas.microsoft.com/office/drawing/2014/main" val="1429613405"/>
                  </a:ext>
                </a:extLst>
              </a:tr>
              <a:tr h="3431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Questionnaire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Self-reported supervision skills and needs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Likert-style responses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Novice research supervisors (n=11)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extLst>
                  <a:ext uri="{0D108BD9-81ED-4DB2-BD59-A6C34878D82A}">
                    <a16:rowId xmlns:a16="http://schemas.microsoft.com/office/drawing/2014/main" val="3487050925"/>
                  </a:ext>
                </a:extLst>
              </a:tr>
              <a:tr h="371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1:1 Interviews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Open-ended responses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440401"/>
                  </a:ext>
                </a:extLst>
              </a:tr>
              <a:tr h="3431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Questionnaire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Perceived supervisors’ needs and workshop design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Likert-style responses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Experienced research supervisors (n=8)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extLst>
                  <a:ext uri="{0D108BD9-81ED-4DB2-BD59-A6C34878D82A}">
                    <a16:rowId xmlns:a16="http://schemas.microsoft.com/office/drawing/2014/main" val="2426614553"/>
                  </a:ext>
                </a:extLst>
              </a:tr>
              <a:tr h="557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Focus group interviews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Open-ended responses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98594"/>
                  </a:ext>
                </a:extLst>
              </a:tr>
              <a:tr h="9003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Panel discussion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Perceived supervision needs of effective supervisors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Responses to discussion questions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Expert panellists (n=4)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extLst>
                  <a:ext uri="{0D108BD9-81ED-4DB2-BD59-A6C34878D82A}">
                    <a16:rowId xmlns:a16="http://schemas.microsoft.com/office/drawing/2014/main" val="762181486"/>
                  </a:ext>
                </a:extLst>
              </a:tr>
              <a:tr h="3431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Questionnaire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Self-reported supervision skills and future needs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Likert-style responses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Novice research supervisors (n=11)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extLst>
                  <a:ext uri="{0D108BD9-81ED-4DB2-BD59-A6C34878D82A}">
                    <a16:rowId xmlns:a16="http://schemas.microsoft.com/office/drawing/2014/main" val="3861084691"/>
                  </a:ext>
                </a:extLst>
              </a:tr>
              <a:tr h="371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Interviews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Open-ended responses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349826"/>
                  </a:ext>
                </a:extLst>
              </a:tr>
              <a:tr h="489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Questionnaire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Evaluation of each workshop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Open-ended responses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65623"/>
                  </a:ext>
                </a:extLst>
              </a:tr>
              <a:tr h="1086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Panel discussion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Perceived workshop impact and future supervisors’ needs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>
                          <a:effectLst/>
                        </a:rPr>
                        <a:t>Responses to discussion questions</a:t>
                      </a:r>
                      <a:endParaRPr lang="en-A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400" dirty="0">
                          <a:effectLst/>
                        </a:rPr>
                        <a:t>Expert panellists (n=4)</a:t>
                      </a:r>
                      <a:endParaRPr lang="en-A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0380" marR="30380" marT="0" marB="0"/>
                </a:tc>
                <a:extLst>
                  <a:ext uri="{0D108BD9-81ED-4DB2-BD59-A6C34878D82A}">
                    <a16:rowId xmlns:a16="http://schemas.microsoft.com/office/drawing/2014/main" val="4127946545"/>
                  </a:ext>
                </a:extLst>
              </a:tr>
            </a:tbl>
          </a:graphicData>
        </a:graphic>
      </p:graphicFrame>
      <p:sp>
        <p:nvSpPr>
          <p:cNvPr id="11" name="Rectangle 4">
            <a:extLst>
              <a:ext uri="{FF2B5EF4-FFF2-40B4-BE49-F238E27FC236}">
                <a16:creationId xmlns:a16="http://schemas.microsoft.com/office/drawing/2014/main" id="{B82B4D4D-5D45-46AE-98F1-3444D2DE4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1600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AU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AU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792E3FFB-2C0F-1BFA-789D-EDB2282B5433}"/>
              </a:ext>
            </a:extLst>
          </p:cNvPr>
          <p:cNvSpPr/>
          <p:nvPr/>
        </p:nvSpPr>
        <p:spPr>
          <a:xfrm>
            <a:off x="152400" y="533400"/>
            <a:ext cx="533400" cy="3047997"/>
          </a:xfrm>
          <a:prstGeom prst="leftBracket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E2CBB1E7-5B9D-34A6-66A3-857EE8FE091D}"/>
              </a:ext>
            </a:extLst>
          </p:cNvPr>
          <p:cNvSpPr/>
          <p:nvPr/>
        </p:nvSpPr>
        <p:spPr>
          <a:xfrm>
            <a:off x="152400" y="3657602"/>
            <a:ext cx="533400" cy="2057398"/>
          </a:xfrm>
          <a:prstGeom prst="leftBracket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8976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Outputs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AU" sz="2400" dirty="0"/>
              <a:t>Suite of collaboratively designed supervisor training workshops (bespoke training)</a:t>
            </a:r>
          </a:p>
          <a:p>
            <a:pPr lvl="1"/>
            <a:r>
              <a:rPr lang="en-US" sz="2000" dirty="0"/>
              <a:t>Expectations and relationships between supervisors and candidates</a:t>
            </a:r>
          </a:p>
          <a:p>
            <a:pPr lvl="1"/>
            <a:r>
              <a:rPr lang="en-US" sz="2000" dirty="0"/>
              <a:t>Management and leadership of candidate waypoints and progress</a:t>
            </a:r>
          </a:p>
          <a:p>
            <a:pPr lvl="1"/>
            <a:r>
              <a:rPr lang="en-US" sz="2000" dirty="0"/>
              <a:t>Feedback and communication during HDR supervision</a:t>
            </a:r>
            <a:endParaRPr lang="en-AU" sz="2000" dirty="0"/>
          </a:p>
          <a:p>
            <a:endParaRPr lang="en-AU" sz="2400" dirty="0"/>
          </a:p>
          <a:p>
            <a:r>
              <a:rPr lang="en-AU" sz="2400" dirty="0"/>
              <a:t>Collection of resources that support supervisor education:</a:t>
            </a:r>
          </a:p>
          <a:p>
            <a:pPr lvl="1"/>
            <a:r>
              <a:rPr lang="en-AU" sz="2000" dirty="0"/>
              <a:t>Existing resources (typically shared by other universities)</a:t>
            </a:r>
          </a:p>
          <a:p>
            <a:pPr lvl="1"/>
            <a:r>
              <a:rPr lang="en-AU" sz="2000" dirty="0"/>
              <a:t>Tailored resources for each university’s research supervisors</a:t>
            </a:r>
          </a:p>
          <a:p>
            <a:endParaRPr lang="en-AU" sz="2400" dirty="0"/>
          </a:p>
          <a:p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9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AA94421B-6C0C-7569-8F60-06939E624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10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AA94421B-6C0C-7569-8F60-06939E624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AE23BC-AB7B-42A1-9465-1FE383629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34" y="609600"/>
            <a:ext cx="8056531" cy="4756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1037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AU" dirty="0"/>
              <a:t>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11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833E80D-DECB-B380-8FC6-2FA131E73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4375EDF-7314-A79C-35F4-FC42758F2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7990269"/>
              </p:ext>
            </p:extLst>
          </p:nvPr>
        </p:nvGraphicFramePr>
        <p:xfrm>
          <a:off x="304800" y="1066800"/>
          <a:ext cx="8610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4077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AU" dirty="0"/>
              <a:t>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12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833E80D-DECB-B380-8FC6-2FA131E73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CA774B1-C959-06C7-46C7-3ABFF9AA4A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601718"/>
              </p:ext>
            </p:extLst>
          </p:nvPr>
        </p:nvGraphicFramePr>
        <p:xfrm>
          <a:off x="381000" y="914400"/>
          <a:ext cx="8534399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0920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AU" dirty="0"/>
              <a:t>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229600" cy="4525963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en-AU" dirty="0"/>
              <a:t>Most useful aspects of workshops:</a:t>
            </a:r>
          </a:p>
          <a:p>
            <a:pPr>
              <a:spcAft>
                <a:spcPts val="0"/>
              </a:spcAft>
            </a:pPr>
            <a:r>
              <a:rPr lang="en-AU" sz="2800" dirty="0"/>
              <a:t>Interactivity</a:t>
            </a:r>
          </a:p>
          <a:p>
            <a:pPr>
              <a:spcAft>
                <a:spcPts val="0"/>
              </a:spcAft>
            </a:pPr>
            <a:r>
              <a:rPr lang="en-AU" sz="2800" dirty="0"/>
              <a:t>Consultation with other supervisors</a:t>
            </a:r>
          </a:p>
          <a:p>
            <a:pPr>
              <a:spcAft>
                <a:spcPts val="0"/>
              </a:spcAft>
            </a:pPr>
            <a:r>
              <a:rPr lang="en-AU" sz="2800" dirty="0"/>
              <a:t>Bespoke nature (met supervisors’ needs)</a:t>
            </a:r>
          </a:p>
          <a:p>
            <a:pPr marL="0" indent="0">
              <a:spcAft>
                <a:spcPts val="0"/>
              </a:spcAft>
              <a:buNone/>
            </a:pPr>
            <a:endParaRPr lang="en-AU" dirty="0"/>
          </a:p>
          <a:p>
            <a:pPr marL="0" indent="0">
              <a:spcAft>
                <a:spcPts val="0"/>
              </a:spcAft>
              <a:buNone/>
            </a:pPr>
            <a:r>
              <a:rPr lang="en-AU" dirty="0"/>
              <a:t>Importance of:</a:t>
            </a:r>
          </a:p>
          <a:p>
            <a:pPr>
              <a:spcAft>
                <a:spcPts val="0"/>
              </a:spcAft>
            </a:pPr>
            <a:r>
              <a:rPr lang="en-AU" sz="2800" dirty="0"/>
              <a:t>Role of each supervisor’s background</a:t>
            </a:r>
          </a:p>
          <a:p>
            <a:pPr>
              <a:spcAft>
                <a:spcPts val="0"/>
              </a:spcAft>
            </a:pPr>
            <a:r>
              <a:rPr lang="en-AU" sz="2800" dirty="0"/>
              <a:t>Community of practice for supervisors</a:t>
            </a:r>
          </a:p>
          <a:p>
            <a:pPr>
              <a:spcAft>
                <a:spcPts val="0"/>
              </a:spcAft>
            </a:pPr>
            <a:r>
              <a:rPr lang="en-AU" sz="2800" dirty="0"/>
              <a:t>Human-ness as a supervisor quality</a:t>
            </a:r>
          </a:p>
          <a:p>
            <a:pPr marL="0" indent="0">
              <a:spcAft>
                <a:spcPts val="0"/>
              </a:spcAft>
              <a:buNone/>
            </a:pPr>
            <a:endParaRPr lang="en-A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13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A838935-2161-1BBC-8B31-F3D13710D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Final recommendations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Engaging novice supervisors in the design of their own supervisor training (not just by experts):</a:t>
            </a:r>
          </a:p>
          <a:p>
            <a:r>
              <a:rPr lang="en-US" sz="2400" dirty="0"/>
              <a:t>Ask first, design later, be willing to continue modifications</a:t>
            </a:r>
          </a:p>
          <a:p>
            <a:r>
              <a:rPr lang="en-US" sz="2400" dirty="0"/>
              <a:t>OK for some activities to fail (as long as you ask why)</a:t>
            </a:r>
          </a:p>
          <a:p>
            <a:r>
              <a:rPr lang="en-US" sz="2400" dirty="0"/>
              <a:t>Participants like to </a:t>
            </a:r>
            <a:r>
              <a:rPr lang="en-US" sz="2400" dirty="0" err="1"/>
              <a:t>recognise</a:t>
            </a:r>
            <a:r>
              <a:rPr lang="en-US" sz="2400" dirty="0"/>
              <a:t> their design</a:t>
            </a:r>
          </a:p>
          <a:p>
            <a:r>
              <a:rPr lang="en-US" sz="2400" dirty="0"/>
              <a:t>Choice is important (novice supervisors’ agency)</a:t>
            </a:r>
          </a:p>
          <a:p>
            <a:r>
              <a:rPr lang="en-US" sz="2400" dirty="0"/>
              <a:t>More interaction with experienced supervisors</a:t>
            </a:r>
          </a:p>
          <a:p>
            <a:r>
              <a:rPr lang="en-US" sz="2400" dirty="0"/>
              <a:t>Articulation of knowledge and acknowledgement of a lack of knowledge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14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3E1E5B3-8F34-3DDD-275D-1F1A90F1F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64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Final recommendations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Developing professional learning for research supervisors across varied cultural contexts:</a:t>
            </a:r>
          </a:p>
          <a:p>
            <a:r>
              <a:rPr lang="en-US" sz="2400" dirty="0"/>
              <a:t>Cultural knowledge of partners, supervisors, candidates</a:t>
            </a:r>
          </a:p>
          <a:p>
            <a:r>
              <a:rPr lang="en-US" sz="2400" dirty="0"/>
              <a:t>Facilitation of activities that are owned by participants</a:t>
            </a:r>
          </a:p>
          <a:p>
            <a:r>
              <a:rPr lang="en-US" sz="2400" dirty="0"/>
              <a:t>Openness and analysis of “offence”</a:t>
            </a:r>
          </a:p>
          <a:p>
            <a:r>
              <a:rPr lang="en-US" sz="2400" dirty="0"/>
              <a:t>Assisting in future partnerships with partners in the Pacific</a:t>
            </a:r>
          </a:p>
          <a:p>
            <a:r>
              <a:rPr lang="en-US" sz="2400" dirty="0"/>
              <a:t>Methodology may be replicated, results may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15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3E1E5B3-8F34-3DDD-275D-1F1A90F1F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28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90600"/>
            <a:ext cx="8229600" cy="1143000"/>
          </a:xfrm>
        </p:spPr>
        <p:txBody>
          <a:bodyPr/>
          <a:lstStyle/>
          <a:p>
            <a:r>
              <a:rPr lang="en-AU" dirty="0"/>
              <a:t>Where to from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2332037"/>
            <a:ext cx="6934200" cy="4525963"/>
          </a:xfrm>
        </p:spPr>
        <p:txBody>
          <a:bodyPr/>
          <a:lstStyle/>
          <a:p>
            <a:r>
              <a:rPr lang="en-AU" sz="2800" dirty="0"/>
              <a:t>Review of current suite of workshops for novice and experienced HDR supervisors</a:t>
            </a:r>
          </a:p>
          <a:p>
            <a:r>
              <a:rPr lang="en-AU" sz="2800" dirty="0"/>
              <a:t>Mentoring – Novice, experienced supervisors</a:t>
            </a:r>
          </a:p>
          <a:p>
            <a:r>
              <a:rPr lang="en-AU" sz="2800" dirty="0"/>
              <a:t>Continued input of current supervisors into professional learning activities</a:t>
            </a:r>
          </a:p>
        </p:txBody>
      </p:sp>
      <p:pic>
        <p:nvPicPr>
          <p:cNvPr id="4098" name="Picture 2" descr="C:\Users\Maria\AppData\Local\Microsoft\Windows\Temporary Internet Files\Content.IE5\U3KZVIUA\MP900426527[1].jpg"/>
          <p:cNvPicPr>
            <a:picLocks noChangeAspect="1" noChangeArrowheads="1"/>
          </p:cNvPicPr>
          <p:nvPr/>
        </p:nvPicPr>
        <p:blipFill>
          <a:blip r:embed="rId2" cstate="print"/>
          <a:srcRect r="38084"/>
          <a:stretch>
            <a:fillRect/>
          </a:stretch>
        </p:blipFill>
        <p:spPr bwMode="auto">
          <a:xfrm>
            <a:off x="0" y="0"/>
            <a:ext cx="2057400" cy="243244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16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6D271E9-21E3-4791-1FEA-AB1417C1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93838"/>
            <a:ext cx="8229600" cy="4525962"/>
          </a:xfrm>
        </p:spPr>
        <p:txBody>
          <a:bodyPr/>
          <a:lstStyle/>
          <a:p>
            <a:r>
              <a:rPr lang="en-AU" dirty="0"/>
              <a:t>Feedback ?</a:t>
            </a:r>
            <a:br>
              <a:rPr lang="en-AU" dirty="0"/>
            </a:br>
            <a:br>
              <a:rPr lang="en-AU" dirty="0"/>
            </a:br>
            <a:r>
              <a:rPr lang="en-AU" dirty="0"/>
              <a:t>Questions ?</a:t>
            </a:r>
            <a:br>
              <a:rPr lang="en-AU" dirty="0"/>
            </a:br>
            <a:br>
              <a:rPr lang="en-AU" dirty="0"/>
            </a:br>
            <a:r>
              <a:rPr lang="en-AU" dirty="0"/>
              <a:t>Comments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17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C6A82B61-C627-F57C-555B-40DD7C8F4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Anderson, T., &amp; Shattuck, J. (2012). Design-based research: A decade of progress in education research? Educational </a:t>
            </a:r>
            <a:r>
              <a:rPr lang="en-A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Bergold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J., &amp; Thomas, S. (2012). Participatory research methods: A methodological approach in motion. </a:t>
            </a:r>
            <a:r>
              <a:rPr lang="en-AU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Historical Social Research/</a:t>
            </a:r>
            <a:r>
              <a:rPr lang="en-AU" sz="16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Historische</a:t>
            </a:r>
            <a:r>
              <a:rPr lang="en-AU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6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Sozialforschung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AU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37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(4), 191-222.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Bruce, C., Bell, J., </a:t>
            </a:r>
            <a:r>
              <a:rPr lang="en-A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Gasson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</a:t>
            </a:r>
            <a:r>
              <a:rPr lang="en-A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Geva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S., Kruger, K., </a:t>
            </a:r>
            <a:r>
              <a:rPr lang="en-A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Oloyede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K., O’Shea, P., &amp; Wissler, R. (2009). </a:t>
            </a:r>
            <a:r>
              <a:rPr lang="en-AU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Towards a pedagogy of supervision in the technology disciplines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www. </a:t>
            </a:r>
            <a:r>
              <a:rPr lang="en-A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olt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gov. au/resource-‐towards-‐pedagogy-‐supervision-‐</a:t>
            </a:r>
            <a:r>
              <a:rPr lang="en-AU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qut</a:t>
            </a:r>
            <a:r>
              <a:rPr lang="en-AU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-‐2009</a:t>
            </a:r>
          </a:p>
          <a:p>
            <a:pPr marL="457200" indent="-457200">
              <a:spcAft>
                <a:spcPts val="800"/>
              </a:spcAft>
              <a:buNone/>
            </a:pPr>
            <a:r>
              <a:rPr lang="en-US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Fossland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T. (2023). Becoming a professional supervisor: Doctoral supervisors’ development in a mandatory, large-scale development </a:t>
            </a:r>
            <a:r>
              <a:rPr lang="en-US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Journal of Praxis in Higher Education, 5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(2), 27-52. </a:t>
            </a:r>
            <a:endParaRPr lang="en-A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Aft>
                <a:spcPts val="800"/>
              </a:spcAft>
              <a:buNone/>
            </a:pPr>
            <a:r>
              <a:rPr lang="en-US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Vereijken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M. W., van der </a:t>
            </a:r>
            <a:r>
              <a:rPr lang="en-US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Rijst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R. M., van </a:t>
            </a:r>
            <a:r>
              <a:rPr lang="en-US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Driel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H., &amp; Dekker, F. W. (2018). Novice supervisors’ practices and dilemmatic space in supervision of student research projects. </a:t>
            </a:r>
            <a:r>
              <a:rPr lang="en-US" sz="1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Teaching in Higher Education, 23</a:t>
            </a:r>
            <a:r>
              <a:rPr lang="en-US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(4), 522-542. </a:t>
            </a:r>
            <a:endParaRPr lang="en-A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6371437"/>
            <a:ext cx="1031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i="1" dirty="0">
                <a:solidFill>
                  <a:schemeClr val="accent5"/>
                </a:solidFill>
              </a:rPr>
              <a:t>Slide no. </a:t>
            </a:r>
            <a:fld id="{A2A10820-4424-4DF2-879D-9129A8DA742A}" type="slidenum">
              <a:rPr lang="en-AU" sz="1400" i="1" smtClean="0">
                <a:solidFill>
                  <a:schemeClr val="accent5"/>
                </a:solidFill>
              </a:rPr>
              <a:t>18</a:t>
            </a:fld>
            <a:endParaRPr lang="en-AU" sz="1400" i="1" dirty="0">
              <a:solidFill>
                <a:schemeClr val="accent5"/>
              </a:solidFill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4A89C11C-D0C0-C015-DBD3-5D698CB8A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74948"/>
            <a:ext cx="1781573" cy="7830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F Plain White">
  <a:themeElements>
    <a:clrScheme name="Avondale Flame Template 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vondale Flame Template 4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vondale Flame Template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ondale Flame Template 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ondale Flame Template 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ondale Flame Template 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ondale Flame Template 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ondale Flame Template 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ondale Flame Template 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ondale Flame Template 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ondale Flame Template 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ondale Flame Template 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ondale Flame Template 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ondale Flame Template 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788D9E8A3FCD45BEF0D07DFB31008B" ma:contentTypeVersion="18" ma:contentTypeDescription="Create a new document." ma:contentTypeScope="" ma:versionID="03a02252f1fc2961ac15c4f3398b6d0b">
  <xsd:schema xmlns:xsd="http://www.w3.org/2001/XMLSchema" xmlns:xs="http://www.w3.org/2001/XMLSchema" xmlns:p="http://schemas.microsoft.com/office/2006/metadata/properties" xmlns:ns2="80f6ba6b-c404-445c-968e-b60b30d6b7e9" xmlns:ns3="4d0e0ea6-3ffd-4138-9057-2aef6c4e6df5" targetNamespace="http://schemas.microsoft.com/office/2006/metadata/properties" ma:root="true" ma:fieldsID="1583a65b6870c1e11dbd12994f6f278f" ns2:_="" ns3:_="">
    <xsd:import namespace="80f6ba6b-c404-445c-968e-b60b30d6b7e9"/>
    <xsd:import namespace="4d0e0ea6-3ffd-4138-9057-2aef6c4e6d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f6ba6b-c404-445c-968e-b60b30d6b7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298649d-1c38-4b54-beca-cc73de598a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0e0ea6-3ffd-4138-9057-2aef6c4e6df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eec4636-4e10-4bca-8c41-b70ac0dac009}" ma:internalName="TaxCatchAll" ma:showField="CatchAllData" ma:web="4d0e0ea6-3ffd-4138-9057-2aef6c4e6d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174ED1-B5F1-4A45-A77D-8E0E5DEA6B23}"/>
</file>

<file path=customXml/itemProps2.xml><?xml version="1.0" encoding="utf-8"?>
<ds:datastoreItem xmlns:ds="http://schemas.openxmlformats.org/officeDocument/2006/customXml" ds:itemID="{BC412B52-A810-46D5-9B1E-65A82FDA191E}"/>
</file>

<file path=docProps/app.xml><?xml version="1.0" encoding="utf-8"?>
<Properties xmlns="http://schemas.openxmlformats.org/officeDocument/2006/extended-properties" xmlns:vt="http://schemas.openxmlformats.org/officeDocument/2006/docPropsVTypes">
  <Template>AF Plain White</Template>
  <TotalTime>771</TotalTime>
  <Words>941</Words>
  <Application>Microsoft Office PowerPoint</Application>
  <PresentationFormat>On-screen Show (4:3)</PresentationFormat>
  <Paragraphs>131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AF Plain White</vt:lpstr>
      <vt:lpstr>Using the grassroots approach: Incorporating recent graduate researcher voices in the design and delivery of research supervisor training</vt:lpstr>
      <vt:lpstr>Acknowledgement of country</vt:lpstr>
      <vt:lpstr>The beginning</vt:lpstr>
      <vt:lpstr>Acknowledgement – Funding </vt:lpstr>
      <vt:lpstr>NSW - PNG</vt:lpstr>
      <vt:lpstr>Role of novice in the definition of an expert</vt:lpstr>
      <vt:lpstr>Methodology  2 phase participatory research methodology: Collaboration, co-construction</vt:lpstr>
      <vt:lpstr>Data collection</vt:lpstr>
      <vt:lpstr>Outputs</vt:lpstr>
      <vt:lpstr>PowerPoint Presentation</vt:lpstr>
      <vt:lpstr>Findings</vt:lpstr>
      <vt:lpstr>Findings</vt:lpstr>
      <vt:lpstr>Findings</vt:lpstr>
      <vt:lpstr>Final recommendations (1)</vt:lpstr>
      <vt:lpstr>Final recommendations (2)</vt:lpstr>
      <vt:lpstr>Where to from here?</vt:lpstr>
      <vt:lpstr>Feedback ?  Questions ?  Comments ?</vt:lpstr>
      <vt:lpstr>References</vt:lpstr>
    </vt:vector>
  </TitlesOfParts>
  <Company>Avondale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colin_c</dc:creator>
  <cp:lastModifiedBy>Maria Northcote</cp:lastModifiedBy>
  <cp:revision>50</cp:revision>
  <dcterms:created xsi:type="dcterms:W3CDTF">2012-03-25T23:09:59Z</dcterms:created>
  <dcterms:modified xsi:type="dcterms:W3CDTF">2024-04-17T12:35:47Z</dcterms:modified>
</cp:coreProperties>
</file>